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8" r:id="rId1"/>
  </p:sldMasterIdLst>
  <p:notesMasterIdLst>
    <p:notesMasterId r:id="rId27"/>
  </p:notesMasterIdLst>
  <p:handoutMasterIdLst>
    <p:handoutMasterId r:id="rId28"/>
  </p:handoutMasterIdLst>
  <p:sldIdLst>
    <p:sldId id="478" r:id="rId2"/>
    <p:sldId id="479" r:id="rId3"/>
    <p:sldId id="477" r:id="rId4"/>
    <p:sldId id="441" r:id="rId5"/>
    <p:sldId id="302" r:id="rId6"/>
    <p:sldId id="305" r:id="rId7"/>
    <p:sldId id="299" r:id="rId8"/>
    <p:sldId id="310" r:id="rId9"/>
    <p:sldId id="505" r:id="rId10"/>
    <p:sldId id="480" r:id="rId11"/>
    <p:sldId id="481" r:id="rId12"/>
    <p:sldId id="482" r:id="rId13"/>
    <p:sldId id="483" r:id="rId14"/>
    <p:sldId id="487" r:id="rId15"/>
    <p:sldId id="493" r:id="rId16"/>
    <p:sldId id="322" r:id="rId17"/>
    <p:sldId id="301" r:id="rId18"/>
    <p:sldId id="503" r:id="rId19"/>
    <p:sldId id="325" r:id="rId20"/>
    <p:sldId id="508" r:id="rId21"/>
    <p:sldId id="486" r:id="rId22"/>
    <p:sldId id="485" r:id="rId23"/>
    <p:sldId id="484" r:id="rId24"/>
    <p:sldId id="475" r:id="rId25"/>
    <p:sldId id="473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tt Schoettler" initials="MS" lastIdx="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B463F"/>
    <a:srgbClr val="126AC9"/>
    <a:srgbClr val="CA473F"/>
    <a:srgbClr val="48A59D"/>
    <a:srgbClr val="CB4640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63" autoAdjust="0"/>
    <p:restoredTop sz="91038" autoAdjust="0"/>
  </p:normalViewPr>
  <p:slideViewPr>
    <p:cSldViewPr snapToGrid="0">
      <p:cViewPr varScale="1">
        <p:scale>
          <a:sx n="103" d="100"/>
          <a:sy n="103" d="100"/>
        </p:scale>
        <p:origin x="945" y="8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D5A9476-2C31-A144-9967-209903159FA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B885170-C16F-1D42-A696-11F75318559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/>
              <a:t>10/29/18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FE4B4E-FAF2-F34D-800D-5D2B81ABB7A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B57F65-D8E6-4140-8E8D-61B1D25804A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0C5CAE-025C-EA4D-B954-0F97DA9C44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171137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/>
              <a:t>10/29/18</a:t>
            </a:r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C720BE-9D18-43FC-86DE-5EE45B0183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671947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DesignSafe’s Agave interface allows access to their resources through web-based or cloud-based technologies.</a:t>
            </a:r>
          </a:p>
          <a:p>
            <a:endParaRPr lang="en-US" dirty="0"/>
          </a:p>
          <a:p>
            <a:r>
              <a:rPr lang="en-US" dirty="0"/>
              <a:t>The </a:t>
            </a:r>
            <a:r>
              <a:rPr lang="en-US" dirty="0" err="1"/>
              <a:t>SimCenter</a:t>
            </a:r>
            <a:r>
              <a:rPr lang="en-US" dirty="0"/>
              <a:t> leverage this cloud platform to develop desktop research applications that facilitates running large simulations on HPC.</a:t>
            </a:r>
            <a:br>
              <a:rPr lang="en-US" dirty="0"/>
            </a:br>
            <a:r>
              <a:rPr lang="en-US" dirty="0"/>
              <a:t>This requires the SimCenter to deploy its application framework(backend) on DesignSafe computing resources.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10/29/18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BC720BE-9D18-43FC-86DE-5EE45B01833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7272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slide explains the application framework and shows where research applications fall within this framework.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10/29/18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BC720BE-9D18-43FC-86DE-5EE45B01833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4359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r>
              <a:rPr lang="en-US"/>
              <a:t>10/29/18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C720BE-9D18-43FC-86DE-5EE45B01833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666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i="1" dirty="0"/>
              <a:t>Objective: </a:t>
            </a:r>
            <a:r>
              <a:rPr lang="en-US" sz="1200" i="1" dirty="0"/>
              <a:t>Demonstrate a computational workflow for a significant simulation that can engage the </a:t>
            </a:r>
            <a:r>
              <a:rPr lang="en-US" sz="1200" b="1" i="1" dirty="0"/>
              <a:t>broad</a:t>
            </a:r>
            <a:r>
              <a:rPr lang="en-US" sz="1200" i="1" dirty="0"/>
              <a:t> NEHRI community</a:t>
            </a:r>
          </a:p>
          <a:p>
            <a:r>
              <a:rPr lang="en-US" dirty="0"/>
              <a:t>These </a:t>
            </a:r>
            <a:r>
              <a:rPr lang="en-US" dirty="0" err="1"/>
              <a:t>testebeds</a:t>
            </a:r>
            <a:r>
              <a:rPr lang="en-US" dirty="0"/>
              <a:t> demonstrate the Framework’s connectivity of tools and data by showing how a Regional Earthquake Workflow can analyze each building in the region. </a:t>
            </a:r>
          </a:p>
          <a:p>
            <a:r>
              <a:rPr lang="en-US" dirty="0"/>
              <a:t>Uses a simplified nonlinear, MDOF model for each building.</a:t>
            </a:r>
          </a:p>
          <a:p>
            <a:r>
              <a:rPr lang="en-US" dirty="0"/>
              <a:t>Loss estimates are based on a FEMA P-58 methodology.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r>
              <a:rPr lang="en-US"/>
              <a:t>10/29/18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C720BE-9D18-43FC-86DE-5EE45B01833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9804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r>
              <a:rPr lang="en-US"/>
              <a:t>10/29/18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C720BE-9D18-43FC-86DE-5EE45B01833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4763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r>
              <a:rPr lang="en-US"/>
              <a:t>10/29/18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C720BE-9D18-43FC-86DE-5EE45B01833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7625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E5C6D4-08F6-40C5-A5A0-3D43801012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9968" y="1663700"/>
            <a:ext cx="11032067" cy="20828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4800" b="1">
                <a:solidFill>
                  <a:srgbClr val="126AC9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F81A92-8FAB-4E80-B432-4140A8E9511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069168" y="3838380"/>
            <a:ext cx="6053667" cy="44599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8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Presenter Name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A71430-7052-45CC-9077-BA791A861DE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24400" y="5051049"/>
            <a:ext cx="2743200" cy="365125"/>
          </a:xfrm>
          <a:prstGeom prst="rect">
            <a:avLst/>
          </a:prstGeom>
        </p:spPr>
        <p:txBody>
          <a:bodyPr/>
          <a:lstStyle>
            <a:lvl1pPr algn="ctr">
              <a:defRPr sz="1600"/>
            </a:lvl1pPr>
          </a:lstStyle>
          <a:p>
            <a:endParaRPr lang="en-US" dirty="0"/>
          </a:p>
        </p:txBody>
      </p:sp>
      <p:pic>
        <p:nvPicPr>
          <p:cNvPr id="7" name="Picture 4" descr="Image result for NSF logo">
            <a:extLst>
              <a:ext uri="{FF2B5EF4-FFF2-40B4-BE49-F238E27FC236}">
                <a16:creationId xmlns:a16="http://schemas.microsoft.com/office/drawing/2014/main" id="{1EAB1921-C594-4357-9C0E-47CBECE3B9E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5126" y="5438019"/>
            <a:ext cx="785591" cy="785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3BDD4699-0CD0-43DA-A217-A6410A52ACB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48955" y="197873"/>
            <a:ext cx="8115300" cy="17145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99412EB-37A1-44E2-9E94-F4C412881335}"/>
              </a:ext>
            </a:extLst>
          </p:cNvPr>
          <p:cNvSpPr/>
          <p:nvPr userDrawn="1"/>
        </p:nvSpPr>
        <p:spPr>
          <a:xfrm>
            <a:off x="4788914" y="6224740"/>
            <a:ext cx="318346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bg1">
                    <a:lumMod val="65000"/>
                  </a:schemeClr>
                </a:solidFill>
              </a:rPr>
              <a:t>NSF award: CMMI 1612843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DEFAC022-D6FD-4EA7-B846-599411B9E51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069168" y="4301199"/>
            <a:ext cx="6053667" cy="355588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Presenter Title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0502F929-F3A9-4008-918E-C886B3D75C3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069168" y="4673615"/>
            <a:ext cx="6053667" cy="355589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Affiliation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614EFD9-9C82-459A-840D-7A22A91CB95A}"/>
              </a:ext>
            </a:extLst>
          </p:cNvPr>
          <p:cNvSpPr/>
          <p:nvPr userDrawn="1"/>
        </p:nvSpPr>
        <p:spPr>
          <a:xfrm>
            <a:off x="1" y="6532514"/>
            <a:ext cx="12192000" cy="325486"/>
          </a:xfrm>
          <a:prstGeom prst="rect">
            <a:avLst/>
          </a:prstGeom>
          <a:solidFill>
            <a:srgbClr val="126A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8338381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4CE9121-ED56-4653-ACCC-054FF73668FA}"/>
              </a:ext>
            </a:extLst>
          </p:cNvPr>
          <p:cNvSpPr/>
          <p:nvPr userDrawn="1"/>
        </p:nvSpPr>
        <p:spPr>
          <a:xfrm>
            <a:off x="2795451" y="6443065"/>
            <a:ext cx="9396551" cy="41493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5997" y="1"/>
            <a:ext cx="11742952" cy="751776"/>
          </a:xfrm>
          <a:prstGeom prst="rect">
            <a:avLst/>
          </a:prstGeom>
        </p:spPr>
        <p:txBody>
          <a:bodyPr/>
          <a:lstStyle>
            <a:lvl1pPr algn="ctr">
              <a:defRPr b="0">
                <a:solidFill>
                  <a:srgbClr val="126AC9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8373" y="1035181"/>
            <a:ext cx="10998200" cy="5210798"/>
          </a:xfrm>
          <a:prstGeom prst="rect">
            <a:avLst/>
          </a:prstGeom>
        </p:spPr>
        <p:txBody>
          <a:bodyPr/>
          <a:lstStyle>
            <a:lvl1pPr marL="228600" indent="-228600">
              <a:buFont typeface="Wingdings" panose="05000000000000000000" pitchFamily="2" charset="2"/>
              <a:buChar char="§"/>
              <a:defRPr>
                <a:latin typeface="+mn-lt"/>
              </a:defRPr>
            </a:lvl1pPr>
            <a:lvl2pPr marL="685800" indent="-228600">
              <a:buFont typeface="Wingdings" panose="05000000000000000000" pitchFamily="2" charset="2"/>
              <a:buChar char="§"/>
              <a:defRPr>
                <a:latin typeface="+mn-lt"/>
              </a:defRPr>
            </a:lvl2pPr>
            <a:lvl3pPr marL="1143000" indent="-228600">
              <a:buFont typeface="Wingdings" panose="05000000000000000000" pitchFamily="2" charset="2"/>
              <a:buChar char="§"/>
              <a:defRPr>
                <a:latin typeface="+mn-lt"/>
              </a:defRPr>
            </a:lvl3pPr>
            <a:lvl4pPr marL="1600200" indent="-228600">
              <a:buFont typeface="Wingdings" panose="05000000000000000000" pitchFamily="2" charset="2"/>
              <a:buChar char="§"/>
              <a:defRPr>
                <a:latin typeface="+mn-lt"/>
              </a:defRPr>
            </a:lvl4pPr>
            <a:lvl5pPr marL="2057400" indent="-228600">
              <a:buFont typeface="Wingdings" panose="05000000000000000000" pitchFamily="2" charset="2"/>
              <a:buChar char="§"/>
              <a:defRPr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7" name="Egyenes összekötő 4">
            <a:extLst>
              <a:ext uri="{FF2B5EF4-FFF2-40B4-BE49-F238E27FC236}">
                <a16:creationId xmlns:a16="http://schemas.microsoft.com/office/drawing/2014/main" id="{9424C294-D6B2-42A3-B079-87E30970B81C}"/>
              </a:ext>
            </a:extLst>
          </p:cNvPr>
          <p:cNvCxnSpPr/>
          <p:nvPr userDrawn="1"/>
        </p:nvCxnSpPr>
        <p:spPr>
          <a:xfrm>
            <a:off x="245997" y="751776"/>
            <a:ext cx="11742952" cy="0"/>
          </a:xfrm>
          <a:prstGeom prst="line">
            <a:avLst/>
          </a:prstGeom>
          <a:ln w="38100">
            <a:solidFill>
              <a:srgbClr val="126A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Graphic 7">
            <a:extLst>
              <a:ext uri="{FF2B5EF4-FFF2-40B4-BE49-F238E27FC236}">
                <a16:creationId xmlns:a16="http://schemas.microsoft.com/office/drawing/2014/main" id="{F15AC9CA-2353-479B-9DB7-C22E6B11685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29742"/>
          <a:stretch/>
        </p:blipFill>
        <p:spPr>
          <a:xfrm>
            <a:off x="0" y="6443065"/>
            <a:ext cx="2795451" cy="414935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142618" y="6443063"/>
            <a:ext cx="795532" cy="414935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fld id="{3281CA3C-E6C7-E345-AC43-4EE8CC48FC60}" type="slidenum">
              <a:rPr lang="en-US" smtClean="0"/>
              <a:pPr/>
              <a:t>‹#›</a:t>
            </a:fld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483745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FCAEFE21-257E-4751-9E9B-37DDD95C36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997" y="1"/>
            <a:ext cx="11742952" cy="751776"/>
          </a:xfrm>
          <a:prstGeom prst="rect">
            <a:avLst/>
          </a:prstGeom>
        </p:spPr>
        <p:txBody>
          <a:bodyPr/>
          <a:lstStyle>
            <a:lvl1pPr algn="ctr">
              <a:defRPr b="0">
                <a:solidFill>
                  <a:srgbClr val="126AC9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5" name="Egyenes összekötő 4">
            <a:extLst>
              <a:ext uri="{FF2B5EF4-FFF2-40B4-BE49-F238E27FC236}">
                <a16:creationId xmlns:a16="http://schemas.microsoft.com/office/drawing/2014/main" id="{ABDC1DB5-2CF4-43BF-AE95-FBB590CED35B}"/>
              </a:ext>
            </a:extLst>
          </p:cNvPr>
          <p:cNvCxnSpPr/>
          <p:nvPr userDrawn="1"/>
        </p:nvCxnSpPr>
        <p:spPr>
          <a:xfrm>
            <a:off x="245997" y="751776"/>
            <a:ext cx="11742952" cy="0"/>
          </a:xfrm>
          <a:prstGeom prst="line">
            <a:avLst/>
          </a:prstGeom>
          <a:ln w="38100">
            <a:solidFill>
              <a:srgbClr val="126A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487A9912-5E38-4CF0-ACBF-A7605D9C5B1B}"/>
              </a:ext>
            </a:extLst>
          </p:cNvPr>
          <p:cNvSpPr/>
          <p:nvPr userDrawn="1"/>
        </p:nvSpPr>
        <p:spPr>
          <a:xfrm>
            <a:off x="2795451" y="6443065"/>
            <a:ext cx="9396551" cy="41493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5818AF4D-218F-476E-A6FF-70FC086DA50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29742"/>
          <a:stretch/>
        </p:blipFill>
        <p:spPr>
          <a:xfrm>
            <a:off x="0" y="6443065"/>
            <a:ext cx="2795451" cy="414935"/>
          </a:xfrm>
          <a:prstGeom prst="rect">
            <a:avLst/>
          </a:prstGeom>
        </p:spPr>
      </p:pic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D4831103-109D-45D7-86FE-E1378B050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2618" y="6443063"/>
            <a:ext cx="795532" cy="414935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fld id="{3281CA3C-E6C7-E345-AC43-4EE8CC48FC60}" type="slidenum">
              <a:rPr lang="en-US" smtClean="0"/>
              <a:pPr/>
              <a:t>‹#›</a:t>
            </a:fld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289412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1E75A9-511D-4C86-A575-6A50BFA2EA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1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 b="1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5B946A-A1E0-48FE-A28F-EBE0D6E645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6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432E32-5020-4E57-8DFA-7DF29EA460A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3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FA5D40-202F-470B-A9B4-ADF198326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3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41422A-36AE-49DF-A718-D1A21F46B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23141-EF66-472B-8639-AC855AFEC6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7175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08EBFE-45C6-467C-B4BE-2AA9AA86AD4F}" type="datetime1">
              <a:rPr lang="en-US" smtClean="0"/>
              <a:t>7/26/2019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1F4518-8C5C-4FC5-829E-B2E4884B7C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4085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E5C6D4-08F6-40C5-A5A0-3D43801012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9968" y="1912373"/>
            <a:ext cx="11032067" cy="1272486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4800" b="1">
                <a:solidFill>
                  <a:srgbClr val="126AC9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F81A92-8FAB-4E80-B432-4140A8E9511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069289" y="3648397"/>
            <a:ext cx="6053667" cy="44599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8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Presenter Name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A71430-7052-45CC-9077-BA791A861DE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24521" y="4861066"/>
            <a:ext cx="2743200" cy="365125"/>
          </a:xfrm>
          <a:prstGeom prst="rect">
            <a:avLst/>
          </a:prstGeom>
        </p:spPr>
        <p:txBody>
          <a:bodyPr/>
          <a:lstStyle>
            <a:lvl1pPr algn="ctr">
              <a:defRPr sz="1600"/>
            </a:lvl1pPr>
          </a:lstStyle>
          <a:p>
            <a:endParaRPr lang="en-US" dirty="0"/>
          </a:p>
        </p:txBody>
      </p:sp>
      <p:pic>
        <p:nvPicPr>
          <p:cNvPr id="7" name="Picture 4" descr="Image result for NSF logo">
            <a:extLst>
              <a:ext uri="{FF2B5EF4-FFF2-40B4-BE49-F238E27FC236}">
                <a16:creationId xmlns:a16="http://schemas.microsoft.com/office/drawing/2014/main" id="{1EAB1921-C594-4357-9C0E-47CBECE3B9E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1259" y="5385903"/>
            <a:ext cx="1089482" cy="1089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3BDD4699-0CD0-43DA-A217-A6410A52ACB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48955" y="197873"/>
            <a:ext cx="8115300" cy="17145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99412EB-37A1-44E2-9E94-F4C412881335}"/>
              </a:ext>
            </a:extLst>
          </p:cNvPr>
          <p:cNvSpPr/>
          <p:nvPr userDrawn="1"/>
        </p:nvSpPr>
        <p:spPr>
          <a:xfrm>
            <a:off x="6661987" y="5764953"/>
            <a:ext cx="246096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bg1">
                    <a:lumMod val="65000"/>
                  </a:schemeClr>
                </a:solidFill>
              </a:rPr>
              <a:t>NSF award: CMMI 1612843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DEFAC022-D6FD-4EA7-B846-599411B9E51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048245" y="4094394"/>
            <a:ext cx="6053667" cy="355588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Presenter Title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0502F929-F3A9-4008-918E-C886B3D75C3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069289" y="4483632"/>
            <a:ext cx="6053667" cy="355589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Affiliation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614EFD9-9C82-459A-840D-7A22A91CB95A}"/>
              </a:ext>
            </a:extLst>
          </p:cNvPr>
          <p:cNvSpPr/>
          <p:nvPr userDrawn="1"/>
        </p:nvSpPr>
        <p:spPr>
          <a:xfrm>
            <a:off x="1" y="6532514"/>
            <a:ext cx="12192000" cy="325486"/>
          </a:xfrm>
          <a:prstGeom prst="rect">
            <a:avLst/>
          </a:prstGeom>
          <a:solidFill>
            <a:srgbClr val="126A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3184460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D245942-547C-4E37-9655-060A69E232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5EF10C-C78F-4AF5-B713-F0A74CFB63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A65DB1-07CA-43C2-8E3B-27A2E25975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9AE99A-3E6A-432F-A735-C7AF70EF34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3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E5A03E-06E7-48CD-BB08-B90647C41E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A23141-EF66-472B-8639-AC855AFEC6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8245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9" r:id="rId2"/>
    <p:sldLayoutId id="2147483690" r:id="rId3"/>
    <p:sldLayoutId id="2147483681" r:id="rId4"/>
    <p:sldLayoutId id="2147483691" r:id="rId5"/>
    <p:sldLayoutId id="2147483705" r:id="rId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7" Type="http://schemas.openxmlformats.org/officeDocument/2006/relationships/image" Target="../media/image34.png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4.png"/><Relationship Id="rId7" Type="http://schemas.openxmlformats.org/officeDocument/2006/relationships/image" Target="../media/image47.png"/><Relationship Id="rId12" Type="http://schemas.openxmlformats.org/officeDocument/2006/relationships/hyperlink" Target="https://github.com/NHERI-SimCenter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6.png"/><Relationship Id="rId11" Type="http://schemas.openxmlformats.org/officeDocument/2006/relationships/hyperlink" Target="https://simcenter.designsafe-ci.org/learning-tools/overview/" TargetMode="External"/><Relationship Id="rId5" Type="http://schemas.openxmlformats.org/officeDocument/2006/relationships/image" Target="../media/image45.png"/><Relationship Id="rId10" Type="http://schemas.openxmlformats.org/officeDocument/2006/relationships/image" Target="../media/image50.png"/><Relationship Id="rId4" Type="http://schemas.openxmlformats.org/officeDocument/2006/relationships/hyperlink" Target="https://simcenter.designsafe-ci.org/research-tools/overview/" TargetMode="External"/><Relationship Id="rId9" Type="http://schemas.openxmlformats.org/officeDocument/2006/relationships/image" Target="../media/image4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imcenter.designsafe-ci.org/join-community/" TargetMode="External"/><Relationship Id="rId5" Type="http://schemas.openxmlformats.org/officeDocument/2006/relationships/image" Target="../media/image53.png"/><Relationship Id="rId4" Type="http://schemas.openxmlformats.org/officeDocument/2006/relationships/image" Target="../media/image52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jpe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119BA-8DE9-42AE-B989-D2B6CB46C3C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rWHALE</a:t>
            </a:r>
            <a:r>
              <a:rPr lang="en-US" dirty="0"/>
              <a:t>: Regional Workflow for Hazards and Loss Estimation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BABC3D-F435-4AC2-B1CB-F5E06FBA919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Wael Elhaddad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07CC16-9874-4983-8429-66AC572AC50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NHERI </a:t>
            </a:r>
            <a:r>
              <a:rPr lang="en-US" dirty="0" err="1"/>
              <a:t>SimCenter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2040D6-C7DD-427A-BB30-9BBD9DC74EC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Programming Bootcamp 2019</a:t>
            </a:r>
          </a:p>
        </p:txBody>
      </p:sp>
    </p:spTree>
    <p:extLst>
      <p:ext uri="{BB962C8B-B14F-4D97-AF65-F5344CB8AC3E}">
        <p14:creationId xmlns:p14="http://schemas.microsoft.com/office/powerpoint/2010/main" val="11235982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6186D-F493-4064-A243-B143C168C2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Regional Simulation Tools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6882DE2-38C7-4569-88A5-47C4CCDFB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2618" y="6443063"/>
            <a:ext cx="795532" cy="414935"/>
          </a:xfrm>
        </p:spPr>
        <p:txBody>
          <a:bodyPr/>
          <a:lstStyle/>
          <a:p>
            <a:fld id="{3281CA3C-E6C7-E345-AC43-4EE8CC48FC60}" type="slidenum">
              <a:rPr lang="en-US" smtClean="0"/>
              <a:pPr/>
              <a:t>10</a:t>
            </a:fld>
            <a:r>
              <a:rPr lang="en-US"/>
              <a:t> </a:t>
            </a:r>
            <a:endParaRPr lang="en-US" dirty="0"/>
          </a:p>
        </p:txBody>
      </p:sp>
      <p:sp>
        <p:nvSpPr>
          <p:cNvPr id="4" name="Szövegdoboz 6">
            <a:extLst>
              <a:ext uri="{FF2B5EF4-FFF2-40B4-BE49-F238E27FC236}">
                <a16:creationId xmlns:a16="http://schemas.microsoft.com/office/drawing/2014/main" id="{FF9340F8-940D-4162-9B47-F587AE6B7A12}"/>
              </a:ext>
            </a:extLst>
          </p:cNvPr>
          <p:cNvSpPr txBox="1"/>
          <p:nvPr/>
        </p:nvSpPr>
        <p:spPr>
          <a:xfrm>
            <a:off x="341131" y="974456"/>
            <a:ext cx="88028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rebuchet MS" panose="020B0603020202020204" pitchFamily="34" charset="0"/>
                <a:ea typeface="Verdana" panose="020B0604030504040204" pitchFamily="34" charset="0"/>
                <a:cs typeface="Tahoma" panose="020B0604030504040204" pitchFamily="34" charset="0"/>
              </a:rPr>
              <a:t>San Francisco Bay Area Testbed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377CBA-7260-4374-A759-B30CD6E66D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3515" y="1559231"/>
            <a:ext cx="8046225" cy="4358372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ABAC67D-0F04-423E-9FFB-32CEAAD62E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3514" y="1559231"/>
            <a:ext cx="8046223" cy="435837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7" name="Szövegdoboz 7">
            <a:extLst>
              <a:ext uri="{FF2B5EF4-FFF2-40B4-BE49-F238E27FC236}">
                <a16:creationId xmlns:a16="http://schemas.microsoft.com/office/drawing/2014/main" id="{89F82BCE-42D5-4DAD-A7A1-84C04F1D6117}"/>
              </a:ext>
            </a:extLst>
          </p:cNvPr>
          <p:cNvSpPr txBox="1"/>
          <p:nvPr/>
        </p:nvSpPr>
        <p:spPr>
          <a:xfrm>
            <a:off x="8421541" y="5856763"/>
            <a:ext cx="32322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rebuchet MS" panose="020B0603020202020204" pitchFamily="34" charset="0"/>
                <a:ea typeface="Verdana" panose="020B0604030504040204" pitchFamily="34" charset="0"/>
                <a:cs typeface="Tahoma" panose="020B0604030504040204" pitchFamily="34" charset="0"/>
              </a:rPr>
              <a:t>Hazard Consequences</a:t>
            </a:r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5626D9D2-7D3E-4AB2-8C3D-3C200F14AAB5}"/>
              </a:ext>
            </a:extLst>
          </p:cNvPr>
          <p:cNvSpPr txBox="1"/>
          <p:nvPr/>
        </p:nvSpPr>
        <p:spPr>
          <a:xfrm>
            <a:off x="3373515" y="5883544"/>
            <a:ext cx="32322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rebuchet MS" panose="020B0603020202020204" pitchFamily="34" charset="0"/>
                <a:ea typeface="Verdana" panose="020B0604030504040204" pitchFamily="34" charset="0"/>
                <a:cs typeface="Tahoma" panose="020B0604030504040204" pitchFamily="34" charset="0"/>
              </a:rPr>
              <a:t>Building Inventory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5B4AA52-9172-4D94-8A71-B46751C9F5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457" y="2353590"/>
            <a:ext cx="2114400" cy="3321631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sp>
        <p:nvSpPr>
          <p:cNvPr id="10" name="Szövegdoboz 7">
            <a:extLst>
              <a:ext uri="{FF2B5EF4-FFF2-40B4-BE49-F238E27FC236}">
                <a16:creationId xmlns:a16="http://schemas.microsoft.com/office/drawing/2014/main" id="{C5BCE48A-1F55-4372-AB2B-406E60E65C5A}"/>
              </a:ext>
            </a:extLst>
          </p:cNvPr>
          <p:cNvSpPr txBox="1"/>
          <p:nvPr/>
        </p:nvSpPr>
        <p:spPr>
          <a:xfrm>
            <a:off x="331438" y="5732937"/>
            <a:ext cx="1796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rebuchet MS" panose="020B0603020202020204" pitchFamily="34" charset="0"/>
                <a:ea typeface="Verdana" panose="020B0604030504040204" pitchFamily="34" charset="0"/>
                <a:cs typeface="Tahoma" panose="020B0604030504040204" pitchFamily="34" charset="0"/>
              </a:rPr>
              <a:t>M7.0 Hayward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C366651-E558-49C2-BCB6-A61484A18E9F}"/>
              </a:ext>
            </a:extLst>
          </p:cNvPr>
          <p:cNvSpPr/>
          <p:nvPr/>
        </p:nvSpPr>
        <p:spPr>
          <a:xfrm>
            <a:off x="597732" y="4504501"/>
            <a:ext cx="443883" cy="355107"/>
          </a:xfrm>
          <a:prstGeom prst="rect">
            <a:avLst/>
          </a:prstGeom>
          <a:solidFill>
            <a:srgbClr val="00B0F0">
              <a:alpha val="41961"/>
            </a:srgb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584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0" grpId="0"/>
      <p:bldP spid="1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EF6B9-004B-4B4C-8BC9-5E647E18B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Regional Simulation Tools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B214B7D-0DEA-4740-8FBA-079014F8C7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1CA3C-E6C7-E345-AC43-4EE8CC48FC60}" type="slidenum">
              <a:rPr lang="en-US" smtClean="0"/>
              <a:pPr/>
              <a:t>11</a:t>
            </a:fld>
            <a:r>
              <a:rPr lang="en-US"/>
              <a:t> </a:t>
            </a:r>
            <a:endParaRPr lang="en-US" dirty="0"/>
          </a:p>
        </p:txBody>
      </p:sp>
      <p:cxnSp>
        <p:nvCxnSpPr>
          <p:cNvPr id="4" name="Egyenes összekötő 4">
            <a:extLst>
              <a:ext uri="{FF2B5EF4-FFF2-40B4-BE49-F238E27FC236}">
                <a16:creationId xmlns:a16="http://schemas.microsoft.com/office/drawing/2014/main" id="{2D9BE2A2-CCEA-4539-BE8C-40F121434464}"/>
              </a:ext>
            </a:extLst>
          </p:cNvPr>
          <p:cNvCxnSpPr/>
          <p:nvPr/>
        </p:nvCxnSpPr>
        <p:spPr>
          <a:xfrm>
            <a:off x="184498" y="751776"/>
            <a:ext cx="8807214" cy="0"/>
          </a:xfrm>
          <a:prstGeom prst="line">
            <a:avLst/>
          </a:prstGeom>
          <a:ln>
            <a:solidFill>
              <a:srgbClr val="CA47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zövegdoboz 6">
            <a:extLst>
              <a:ext uri="{FF2B5EF4-FFF2-40B4-BE49-F238E27FC236}">
                <a16:creationId xmlns:a16="http://schemas.microsoft.com/office/drawing/2014/main" id="{E26ACADB-33C4-4740-8133-9F011D026DB6}"/>
              </a:ext>
            </a:extLst>
          </p:cNvPr>
          <p:cNvSpPr txBox="1"/>
          <p:nvPr/>
        </p:nvSpPr>
        <p:spPr>
          <a:xfrm>
            <a:off x="341131" y="974456"/>
            <a:ext cx="115970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rebuchet MS" panose="020B0603020202020204" pitchFamily="34" charset="0"/>
                <a:ea typeface="Verdana" panose="020B0604030504040204" pitchFamily="34" charset="0"/>
                <a:cs typeface="Tahoma" panose="020B0604030504040204" pitchFamily="34" charset="0"/>
              </a:rPr>
              <a:t>Regional simulation using HPC through </a:t>
            </a:r>
            <a:r>
              <a:rPr lang="en-US" sz="3200" dirty="0" err="1">
                <a:latin typeface="Trebuchet MS" panose="020B0603020202020204" pitchFamily="34" charset="0"/>
                <a:ea typeface="Verdana" panose="020B0604030504040204" pitchFamily="34" charset="0"/>
                <a:cs typeface="Tahoma" panose="020B0604030504040204" pitchFamily="34" charset="0"/>
              </a:rPr>
              <a:t>DesignSafe</a:t>
            </a:r>
            <a:r>
              <a:rPr lang="en-US" sz="3200" dirty="0">
                <a:latin typeface="Trebuchet MS" panose="020B0603020202020204" pitchFamily="34" charset="0"/>
                <a:ea typeface="Verdana" panose="020B0604030504040204" pitchFamily="34" charset="0"/>
                <a:cs typeface="Tahoma" panose="020B0604030504040204" pitchFamily="34" charset="0"/>
              </a:rPr>
              <a:t> Workspace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6B17C0F-B30F-4D64-B971-5864D26A97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963" y="1781909"/>
            <a:ext cx="6609083" cy="412116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C71C096-1A1D-4748-A25D-F7FE5F1E96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0062" y="1527509"/>
            <a:ext cx="4815991" cy="185797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0388FC9-9E99-4707-A38B-C8B7D0D64D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1625" y="2871699"/>
            <a:ext cx="4885287" cy="351320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3F5E1D17-E90F-4218-8B2B-170F5DD37ACF}"/>
              </a:ext>
            </a:extLst>
          </p:cNvPr>
          <p:cNvSpPr/>
          <p:nvPr/>
        </p:nvSpPr>
        <p:spPr>
          <a:xfrm rot="6752448">
            <a:off x="6109899" y="3509246"/>
            <a:ext cx="609600" cy="3831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2" descr="DesignSafe-CI">
            <a:extLst>
              <a:ext uri="{FF2B5EF4-FFF2-40B4-BE49-F238E27FC236}">
                <a16:creationId xmlns:a16="http://schemas.microsoft.com/office/drawing/2014/main" id="{92EBF26D-F796-4C91-96AE-54EE60E703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6882" y="1584143"/>
            <a:ext cx="2015922" cy="355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AF9E357-AAD0-4B51-BB5C-BBF5E40750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52164" y="3700834"/>
            <a:ext cx="4696423" cy="267136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51047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AFCF964-8E7D-42AE-9D1B-72D7E5055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1CA3C-E6C7-E345-AC43-4EE8CC48FC60}" type="slidenum">
              <a:rPr lang="en-US" smtClean="0"/>
              <a:pPr/>
              <a:t>12</a:t>
            </a:fld>
            <a:r>
              <a:rPr lang="en-US"/>
              <a:t> </a:t>
            </a:r>
            <a:endParaRPr lang="en-US" dirty="0"/>
          </a:p>
        </p:txBody>
      </p:sp>
      <p:sp>
        <p:nvSpPr>
          <p:cNvPr id="4" name="Szövegdoboz 6">
            <a:extLst>
              <a:ext uri="{FF2B5EF4-FFF2-40B4-BE49-F238E27FC236}">
                <a16:creationId xmlns:a16="http://schemas.microsoft.com/office/drawing/2014/main" id="{D1109BB6-9343-4275-AC23-0F8409C7194B}"/>
              </a:ext>
            </a:extLst>
          </p:cNvPr>
          <p:cNvSpPr txBox="1"/>
          <p:nvPr/>
        </p:nvSpPr>
        <p:spPr>
          <a:xfrm>
            <a:off x="341131" y="974456"/>
            <a:ext cx="88028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rebuchet MS" panose="020B0603020202020204" pitchFamily="34" charset="0"/>
                <a:ea typeface="Verdana" panose="020B0604030504040204" pitchFamily="34" charset="0"/>
                <a:cs typeface="Tahoma" panose="020B0604030504040204" pitchFamily="34" charset="0"/>
              </a:rPr>
              <a:t>Small scale simulation using Local Computer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01AD84-E553-46E5-90F6-15C08A9B50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837" y="1678418"/>
            <a:ext cx="4445570" cy="319345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6" name="Szövegdoboz 7">
            <a:extLst>
              <a:ext uri="{FF2B5EF4-FFF2-40B4-BE49-F238E27FC236}">
                <a16:creationId xmlns:a16="http://schemas.microsoft.com/office/drawing/2014/main" id="{1E77C5B0-2506-411B-B1E1-250A92F460AD}"/>
              </a:ext>
            </a:extLst>
          </p:cNvPr>
          <p:cNvSpPr txBox="1"/>
          <p:nvPr/>
        </p:nvSpPr>
        <p:spPr>
          <a:xfrm>
            <a:off x="559837" y="5088772"/>
            <a:ext cx="56683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rebuchet MS" panose="020B0603020202020204" pitchFamily="34" charset="0"/>
                <a:ea typeface="Verdana" panose="020B0604030504040204" pitchFamily="34" charset="0"/>
                <a:cs typeface="Tahoma" panose="020B0604030504040204" pitchFamily="34" charset="0"/>
              </a:rPr>
              <a:t>Applications,</a:t>
            </a:r>
          </a:p>
          <a:p>
            <a:r>
              <a:rPr lang="en-US" sz="2400" dirty="0">
                <a:latin typeface="Trebuchet MS" panose="020B0603020202020204" pitchFamily="34" charset="0"/>
                <a:ea typeface="Verdana" panose="020B0604030504040204" pitchFamily="34" charset="0"/>
                <a:cs typeface="Tahoma" panose="020B0604030504040204" pitchFamily="34" charset="0"/>
              </a:rPr>
              <a:t>Sample Data &amp;</a:t>
            </a:r>
          </a:p>
          <a:p>
            <a:r>
              <a:rPr lang="en-US" sz="2400" dirty="0">
                <a:latin typeface="Trebuchet MS" panose="020B0603020202020204" pitchFamily="34" charset="0"/>
                <a:ea typeface="Verdana" panose="020B0604030504040204" pitchFamily="34" charset="0"/>
                <a:cs typeface="Tahoma" panose="020B0604030504040204" pitchFamily="34" charset="0"/>
              </a:rPr>
              <a:t>Examples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5F6BF5E-CA9B-4BE9-8B37-C8C3A19F27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9504" y="1461522"/>
            <a:ext cx="5463114" cy="4338066"/>
          </a:xfrm>
          <a:prstGeom prst="rect">
            <a:avLst/>
          </a:prstGeom>
        </p:spPr>
      </p:pic>
      <p:sp>
        <p:nvSpPr>
          <p:cNvPr id="8" name="Szövegdoboz 7">
            <a:extLst>
              <a:ext uri="{FF2B5EF4-FFF2-40B4-BE49-F238E27FC236}">
                <a16:creationId xmlns:a16="http://schemas.microsoft.com/office/drawing/2014/main" id="{7A51C41B-3893-48CD-BCA8-96B2055C6F95}"/>
              </a:ext>
            </a:extLst>
          </p:cNvPr>
          <p:cNvSpPr txBox="1"/>
          <p:nvPr/>
        </p:nvSpPr>
        <p:spPr>
          <a:xfrm>
            <a:off x="5679504" y="5883544"/>
            <a:ext cx="56683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rebuchet MS" panose="020B0603020202020204" pitchFamily="34" charset="0"/>
                <a:ea typeface="Verdana" panose="020B0604030504040204" pitchFamily="34" charset="0"/>
                <a:cs typeface="Tahoma" panose="020B0604030504040204" pitchFamily="34" charset="0"/>
              </a:rPr>
              <a:t>Runs Locally as a console application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6139CC4-823A-4E48-AB56-0F2FA40E90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063" y="0"/>
            <a:ext cx="11742737" cy="752475"/>
          </a:xfrm>
        </p:spPr>
        <p:txBody>
          <a:bodyPr/>
          <a:lstStyle/>
          <a:p>
            <a:r>
              <a:rPr lang="en-US" dirty="0"/>
              <a:t>Regional Simulation Tools</a:t>
            </a:r>
          </a:p>
        </p:txBody>
      </p:sp>
    </p:spTree>
    <p:extLst>
      <p:ext uri="{BB962C8B-B14F-4D97-AF65-F5344CB8AC3E}">
        <p14:creationId xmlns:p14="http://schemas.microsoft.com/office/powerpoint/2010/main" val="4098658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259E0-3A40-48EE-ACBA-41B3CEB036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Regional Simulation Tools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6402618-3008-4202-AF02-B92F0313C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1CA3C-E6C7-E345-AC43-4EE8CC48FC60}" type="slidenum">
              <a:rPr lang="en-US" smtClean="0"/>
              <a:pPr/>
              <a:t>13</a:t>
            </a:fld>
            <a:r>
              <a:rPr lang="en-US"/>
              <a:t> </a:t>
            </a:r>
            <a:endParaRPr lang="en-US" dirty="0"/>
          </a:p>
        </p:txBody>
      </p:sp>
      <p:sp>
        <p:nvSpPr>
          <p:cNvPr id="4" name="Szövegdoboz 7">
            <a:extLst>
              <a:ext uri="{FF2B5EF4-FFF2-40B4-BE49-F238E27FC236}">
                <a16:creationId xmlns:a16="http://schemas.microsoft.com/office/drawing/2014/main" id="{DF288C5C-BA9B-4221-8B32-5E83683C9D7A}"/>
              </a:ext>
            </a:extLst>
          </p:cNvPr>
          <p:cNvSpPr txBox="1"/>
          <p:nvPr/>
        </p:nvSpPr>
        <p:spPr>
          <a:xfrm>
            <a:off x="884321" y="1060750"/>
            <a:ext cx="108698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rebuchet MS" panose="020B0603020202020204" pitchFamily="34" charset="0"/>
                <a:ea typeface="Verdana" panose="020B0604030504040204" pitchFamily="34" charset="0"/>
                <a:cs typeface="Tahoma" panose="020B0604030504040204" pitchFamily="34" charset="0"/>
              </a:rPr>
              <a:t>The Framework provides applications with standard interfaces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31A69DCE-A4FF-485B-9DCD-C29A29DAD681}"/>
              </a:ext>
            </a:extLst>
          </p:cNvPr>
          <p:cNvSpPr/>
          <p:nvPr/>
        </p:nvSpPr>
        <p:spPr>
          <a:xfrm>
            <a:off x="4743283" y="2094322"/>
            <a:ext cx="1473652" cy="676667"/>
          </a:xfrm>
          <a:custGeom>
            <a:avLst/>
            <a:gdLst>
              <a:gd name="connsiteX0" fmla="*/ 0 w 1621790"/>
              <a:gd name="connsiteY0" fmla="*/ 0 h 796688"/>
              <a:gd name="connsiteX1" fmla="*/ 1312459 w 1621790"/>
              <a:gd name="connsiteY1" fmla="*/ 0 h 796688"/>
              <a:gd name="connsiteX2" fmla="*/ 1312459 w 1621790"/>
              <a:gd name="connsiteY2" fmla="*/ 335040 h 796688"/>
              <a:gd name="connsiteX3" fmla="*/ 1361757 w 1621790"/>
              <a:gd name="connsiteY3" fmla="*/ 335040 h 796688"/>
              <a:gd name="connsiteX4" fmla="*/ 1386701 w 1621790"/>
              <a:gd name="connsiteY4" fmla="*/ 296253 h 796688"/>
              <a:gd name="connsiteX5" fmla="*/ 1484078 w 1621790"/>
              <a:gd name="connsiteY5" fmla="*/ 253965 h 796688"/>
              <a:gd name="connsiteX6" fmla="*/ 1621790 w 1621790"/>
              <a:gd name="connsiteY6" fmla="*/ 398344 h 796688"/>
              <a:gd name="connsiteX7" fmla="*/ 1484078 w 1621790"/>
              <a:gd name="connsiteY7" fmla="*/ 542723 h 796688"/>
              <a:gd name="connsiteX8" fmla="*/ 1386701 w 1621790"/>
              <a:gd name="connsiteY8" fmla="*/ 500436 h 796688"/>
              <a:gd name="connsiteX9" fmla="*/ 1361755 w 1621790"/>
              <a:gd name="connsiteY9" fmla="*/ 461645 h 796688"/>
              <a:gd name="connsiteX10" fmla="*/ 1312459 w 1621790"/>
              <a:gd name="connsiteY10" fmla="*/ 461645 h 796688"/>
              <a:gd name="connsiteX11" fmla="*/ 1312459 w 1621790"/>
              <a:gd name="connsiteY11" fmla="*/ 796688 h 796688"/>
              <a:gd name="connsiteX12" fmla="*/ 0 w 1621790"/>
              <a:gd name="connsiteY12" fmla="*/ 796688 h 796688"/>
              <a:gd name="connsiteX13" fmla="*/ 0 w 1621790"/>
              <a:gd name="connsiteY13" fmla="*/ 461646 h 796688"/>
              <a:gd name="connsiteX14" fmla="*/ 49296 w 1621790"/>
              <a:gd name="connsiteY14" fmla="*/ 461646 h 796688"/>
              <a:gd name="connsiteX15" fmla="*/ 74242 w 1621790"/>
              <a:gd name="connsiteY15" fmla="*/ 500437 h 796688"/>
              <a:gd name="connsiteX16" fmla="*/ 171619 w 1621790"/>
              <a:gd name="connsiteY16" fmla="*/ 542724 h 796688"/>
              <a:gd name="connsiteX17" fmla="*/ 309331 w 1621790"/>
              <a:gd name="connsiteY17" fmla="*/ 398345 h 796688"/>
              <a:gd name="connsiteX18" fmla="*/ 171619 w 1621790"/>
              <a:gd name="connsiteY18" fmla="*/ 253966 h 796688"/>
              <a:gd name="connsiteX19" fmla="*/ 74242 w 1621790"/>
              <a:gd name="connsiteY19" fmla="*/ 296254 h 796688"/>
              <a:gd name="connsiteX20" fmla="*/ 49298 w 1621790"/>
              <a:gd name="connsiteY20" fmla="*/ 335041 h 796688"/>
              <a:gd name="connsiteX21" fmla="*/ 0 w 1621790"/>
              <a:gd name="connsiteY21" fmla="*/ 335041 h 7966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621790" h="796688">
                <a:moveTo>
                  <a:pt x="0" y="0"/>
                </a:moveTo>
                <a:lnTo>
                  <a:pt x="1312459" y="0"/>
                </a:lnTo>
                <a:lnTo>
                  <a:pt x="1312459" y="335040"/>
                </a:lnTo>
                <a:lnTo>
                  <a:pt x="1361757" y="335040"/>
                </a:lnTo>
                <a:lnTo>
                  <a:pt x="1386701" y="296253"/>
                </a:lnTo>
                <a:cubicBezTo>
                  <a:pt x="1411622" y="270126"/>
                  <a:pt x="1446050" y="253965"/>
                  <a:pt x="1484078" y="253965"/>
                </a:cubicBezTo>
                <a:cubicBezTo>
                  <a:pt x="1560134" y="253965"/>
                  <a:pt x="1621790" y="318606"/>
                  <a:pt x="1621790" y="398344"/>
                </a:cubicBezTo>
                <a:cubicBezTo>
                  <a:pt x="1621790" y="478082"/>
                  <a:pt x="1560134" y="542723"/>
                  <a:pt x="1484078" y="542723"/>
                </a:cubicBezTo>
                <a:cubicBezTo>
                  <a:pt x="1446050" y="542723"/>
                  <a:pt x="1411622" y="526563"/>
                  <a:pt x="1386701" y="500436"/>
                </a:cubicBezTo>
                <a:lnTo>
                  <a:pt x="1361755" y="461645"/>
                </a:lnTo>
                <a:lnTo>
                  <a:pt x="1312459" y="461645"/>
                </a:lnTo>
                <a:lnTo>
                  <a:pt x="1312459" y="796688"/>
                </a:lnTo>
                <a:lnTo>
                  <a:pt x="0" y="796688"/>
                </a:lnTo>
                <a:lnTo>
                  <a:pt x="0" y="461646"/>
                </a:lnTo>
                <a:lnTo>
                  <a:pt x="49296" y="461646"/>
                </a:lnTo>
                <a:lnTo>
                  <a:pt x="74242" y="500437"/>
                </a:lnTo>
                <a:cubicBezTo>
                  <a:pt x="99163" y="526564"/>
                  <a:pt x="133591" y="542724"/>
                  <a:pt x="171619" y="542724"/>
                </a:cubicBezTo>
                <a:cubicBezTo>
                  <a:pt x="247675" y="542724"/>
                  <a:pt x="309331" y="478083"/>
                  <a:pt x="309331" y="398345"/>
                </a:cubicBezTo>
                <a:cubicBezTo>
                  <a:pt x="309331" y="318607"/>
                  <a:pt x="247675" y="253966"/>
                  <a:pt x="171619" y="253966"/>
                </a:cubicBezTo>
                <a:cubicBezTo>
                  <a:pt x="133591" y="253966"/>
                  <a:pt x="99163" y="270127"/>
                  <a:pt x="74242" y="296254"/>
                </a:cubicBezTo>
                <a:lnTo>
                  <a:pt x="49298" y="335041"/>
                </a:lnTo>
                <a:lnTo>
                  <a:pt x="0" y="335041"/>
                </a:lnTo>
                <a:close/>
              </a:path>
            </a:pathLst>
          </a:cu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LLNL_SW4</a:t>
            </a: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3CE1A088-5943-47A5-914A-4C0B4E022E2C}"/>
              </a:ext>
            </a:extLst>
          </p:cNvPr>
          <p:cNvSpPr/>
          <p:nvPr/>
        </p:nvSpPr>
        <p:spPr>
          <a:xfrm>
            <a:off x="7075083" y="2086943"/>
            <a:ext cx="1473652" cy="676667"/>
          </a:xfrm>
          <a:custGeom>
            <a:avLst/>
            <a:gdLst>
              <a:gd name="connsiteX0" fmla="*/ 0 w 1621790"/>
              <a:gd name="connsiteY0" fmla="*/ 0 h 796688"/>
              <a:gd name="connsiteX1" fmla="*/ 1312459 w 1621790"/>
              <a:gd name="connsiteY1" fmla="*/ 0 h 796688"/>
              <a:gd name="connsiteX2" fmla="*/ 1312459 w 1621790"/>
              <a:gd name="connsiteY2" fmla="*/ 335040 h 796688"/>
              <a:gd name="connsiteX3" fmla="*/ 1361757 w 1621790"/>
              <a:gd name="connsiteY3" fmla="*/ 335040 h 796688"/>
              <a:gd name="connsiteX4" fmla="*/ 1386701 w 1621790"/>
              <a:gd name="connsiteY4" fmla="*/ 296253 h 796688"/>
              <a:gd name="connsiteX5" fmla="*/ 1484078 w 1621790"/>
              <a:gd name="connsiteY5" fmla="*/ 253965 h 796688"/>
              <a:gd name="connsiteX6" fmla="*/ 1621790 w 1621790"/>
              <a:gd name="connsiteY6" fmla="*/ 398344 h 796688"/>
              <a:gd name="connsiteX7" fmla="*/ 1484078 w 1621790"/>
              <a:gd name="connsiteY7" fmla="*/ 542723 h 796688"/>
              <a:gd name="connsiteX8" fmla="*/ 1386701 w 1621790"/>
              <a:gd name="connsiteY8" fmla="*/ 500436 h 796688"/>
              <a:gd name="connsiteX9" fmla="*/ 1361755 w 1621790"/>
              <a:gd name="connsiteY9" fmla="*/ 461645 h 796688"/>
              <a:gd name="connsiteX10" fmla="*/ 1312459 w 1621790"/>
              <a:gd name="connsiteY10" fmla="*/ 461645 h 796688"/>
              <a:gd name="connsiteX11" fmla="*/ 1312459 w 1621790"/>
              <a:gd name="connsiteY11" fmla="*/ 796688 h 796688"/>
              <a:gd name="connsiteX12" fmla="*/ 0 w 1621790"/>
              <a:gd name="connsiteY12" fmla="*/ 796688 h 796688"/>
              <a:gd name="connsiteX13" fmla="*/ 0 w 1621790"/>
              <a:gd name="connsiteY13" fmla="*/ 461646 h 796688"/>
              <a:gd name="connsiteX14" fmla="*/ 49296 w 1621790"/>
              <a:gd name="connsiteY14" fmla="*/ 461646 h 796688"/>
              <a:gd name="connsiteX15" fmla="*/ 74242 w 1621790"/>
              <a:gd name="connsiteY15" fmla="*/ 500437 h 796688"/>
              <a:gd name="connsiteX16" fmla="*/ 171619 w 1621790"/>
              <a:gd name="connsiteY16" fmla="*/ 542724 h 796688"/>
              <a:gd name="connsiteX17" fmla="*/ 309331 w 1621790"/>
              <a:gd name="connsiteY17" fmla="*/ 398345 h 796688"/>
              <a:gd name="connsiteX18" fmla="*/ 171619 w 1621790"/>
              <a:gd name="connsiteY18" fmla="*/ 253966 h 796688"/>
              <a:gd name="connsiteX19" fmla="*/ 74242 w 1621790"/>
              <a:gd name="connsiteY19" fmla="*/ 296254 h 796688"/>
              <a:gd name="connsiteX20" fmla="*/ 49298 w 1621790"/>
              <a:gd name="connsiteY20" fmla="*/ 335041 h 796688"/>
              <a:gd name="connsiteX21" fmla="*/ 0 w 1621790"/>
              <a:gd name="connsiteY21" fmla="*/ 335041 h 7966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621790" h="796688">
                <a:moveTo>
                  <a:pt x="0" y="0"/>
                </a:moveTo>
                <a:lnTo>
                  <a:pt x="1312459" y="0"/>
                </a:lnTo>
                <a:lnTo>
                  <a:pt x="1312459" y="335040"/>
                </a:lnTo>
                <a:lnTo>
                  <a:pt x="1361757" y="335040"/>
                </a:lnTo>
                <a:lnTo>
                  <a:pt x="1386701" y="296253"/>
                </a:lnTo>
                <a:cubicBezTo>
                  <a:pt x="1411622" y="270126"/>
                  <a:pt x="1446050" y="253965"/>
                  <a:pt x="1484078" y="253965"/>
                </a:cubicBezTo>
                <a:cubicBezTo>
                  <a:pt x="1560134" y="253965"/>
                  <a:pt x="1621790" y="318606"/>
                  <a:pt x="1621790" y="398344"/>
                </a:cubicBezTo>
                <a:cubicBezTo>
                  <a:pt x="1621790" y="478082"/>
                  <a:pt x="1560134" y="542723"/>
                  <a:pt x="1484078" y="542723"/>
                </a:cubicBezTo>
                <a:cubicBezTo>
                  <a:pt x="1446050" y="542723"/>
                  <a:pt x="1411622" y="526563"/>
                  <a:pt x="1386701" y="500436"/>
                </a:cubicBezTo>
                <a:lnTo>
                  <a:pt x="1361755" y="461645"/>
                </a:lnTo>
                <a:lnTo>
                  <a:pt x="1312459" y="461645"/>
                </a:lnTo>
                <a:lnTo>
                  <a:pt x="1312459" y="796688"/>
                </a:lnTo>
                <a:lnTo>
                  <a:pt x="0" y="796688"/>
                </a:lnTo>
                <a:lnTo>
                  <a:pt x="0" y="461646"/>
                </a:lnTo>
                <a:lnTo>
                  <a:pt x="49296" y="461646"/>
                </a:lnTo>
                <a:lnTo>
                  <a:pt x="74242" y="500437"/>
                </a:lnTo>
                <a:cubicBezTo>
                  <a:pt x="99163" y="526564"/>
                  <a:pt x="133591" y="542724"/>
                  <a:pt x="171619" y="542724"/>
                </a:cubicBezTo>
                <a:cubicBezTo>
                  <a:pt x="247675" y="542724"/>
                  <a:pt x="309331" y="478083"/>
                  <a:pt x="309331" y="398345"/>
                </a:cubicBezTo>
                <a:cubicBezTo>
                  <a:pt x="309331" y="318607"/>
                  <a:pt x="247675" y="253966"/>
                  <a:pt x="171619" y="253966"/>
                </a:cubicBezTo>
                <a:cubicBezTo>
                  <a:pt x="133591" y="253966"/>
                  <a:pt x="99163" y="270127"/>
                  <a:pt x="74242" y="296254"/>
                </a:cubicBezTo>
                <a:lnTo>
                  <a:pt x="49298" y="335041"/>
                </a:lnTo>
                <a:lnTo>
                  <a:pt x="0" y="335041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MDOF_LU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479290A-EF49-4813-BEEC-3E95C67E1B43}"/>
              </a:ext>
            </a:extLst>
          </p:cNvPr>
          <p:cNvSpPr/>
          <p:nvPr/>
        </p:nvSpPr>
        <p:spPr>
          <a:xfrm>
            <a:off x="4743283" y="2799863"/>
            <a:ext cx="1473652" cy="673051"/>
          </a:xfrm>
          <a:custGeom>
            <a:avLst/>
            <a:gdLst>
              <a:gd name="connsiteX0" fmla="*/ 0 w 1621790"/>
              <a:gd name="connsiteY0" fmla="*/ 0 h 796688"/>
              <a:gd name="connsiteX1" fmla="*/ 1312459 w 1621790"/>
              <a:gd name="connsiteY1" fmla="*/ 0 h 796688"/>
              <a:gd name="connsiteX2" fmla="*/ 1312459 w 1621790"/>
              <a:gd name="connsiteY2" fmla="*/ 335040 h 796688"/>
              <a:gd name="connsiteX3" fmla="*/ 1361757 w 1621790"/>
              <a:gd name="connsiteY3" fmla="*/ 335040 h 796688"/>
              <a:gd name="connsiteX4" fmla="*/ 1386701 w 1621790"/>
              <a:gd name="connsiteY4" fmla="*/ 296253 h 796688"/>
              <a:gd name="connsiteX5" fmla="*/ 1484078 w 1621790"/>
              <a:gd name="connsiteY5" fmla="*/ 253965 h 796688"/>
              <a:gd name="connsiteX6" fmla="*/ 1621790 w 1621790"/>
              <a:gd name="connsiteY6" fmla="*/ 398344 h 796688"/>
              <a:gd name="connsiteX7" fmla="*/ 1484078 w 1621790"/>
              <a:gd name="connsiteY7" fmla="*/ 542723 h 796688"/>
              <a:gd name="connsiteX8" fmla="*/ 1386701 w 1621790"/>
              <a:gd name="connsiteY8" fmla="*/ 500436 h 796688"/>
              <a:gd name="connsiteX9" fmla="*/ 1361755 w 1621790"/>
              <a:gd name="connsiteY9" fmla="*/ 461645 h 796688"/>
              <a:gd name="connsiteX10" fmla="*/ 1312459 w 1621790"/>
              <a:gd name="connsiteY10" fmla="*/ 461645 h 796688"/>
              <a:gd name="connsiteX11" fmla="*/ 1312459 w 1621790"/>
              <a:gd name="connsiteY11" fmla="*/ 796688 h 796688"/>
              <a:gd name="connsiteX12" fmla="*/ 0 w 1621790"/>
              <a:gd name="connsiteY12" fmla="*/ 796688 h 796688"/>
              <a:gd name="connsiteX13" fmla="*/ 0 w 1621790"/>
              <a:gd name="connsiteY13" fmla="*/ 461646 h 796688"/>
              <a:gd name="connsiteX14" fmla="*/ 49296 w 1621790"/>
              <a:gd name="connsiteY14" fmla="*/ 461646 h 796688"/>
              <a:gd name="connsiteX15" fmla="*/ 74242 w 1621790"/>
              <a:gd name="connsiteY15" fmla="*/ 500437 h 796688"/>
              <a:gd name="connsiteX16" fmla="*/ 171619 w 1621790"/>
              <a:gd name="connsiteY16" fmla="*/ 542724 h 796688"/>
              <a:gd name="connsiteX17" fmla="*/ 309331 w 1621790"/>
              <a:gd name="connsiteY17" fmla="*/ 398345 h 796688"/>
              <a:gd name="connsiteX18" fmla="*/ 171619 w 1621790"/>
              <a:gd name="connsiteY18" fmla="*/ 253966 h 796688"/>
              <a:gd name="connsiteX19" fmla="*/ 74242 w 1621790"/>
              <a:gd name="connsiteY19" fmla="*/ 296254 h 796688"/>
              <a:gd name="connsiteX20" fmla="*/ 49298 w 1621790"/>
              <a:gd name="connsiteY20" fmla="*/ 335041 h 796688"/>
              <a:gd name="connsiteX21" fmla="*/ 0 w 1621790"/>
              <a:gd name="connsiteY21" fmla="*/ 335041 h 7966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621790" h="796688">
                <a:moveTo>
                  <a:pt x="0" y="0"/>
                </a:moveTo>
                <a:lnTo>
                  <a:pt x="1312459" y="0"/>
                </a:lnTo>
                <a:lnTo>
                  <a:pt x="1312459" y="335040"/>
                </a:lnTo>
                <a:lnTo>
                  <a:pt x="1361757" y="335040"/>
                </a:lnTo>
                <a:lnTo>
                  <a:pt x="1386701" y="296253"/>
                </a:lnTo>
                <a:cubicBezTo>
                  <a:pt x="1411622" y="270126"/>
                  <a:pt x="1446050" y="253965"/>
                  <a:pt x="1484078" y="253965"/>
                </a:cubicBezTo>
                <a:cubicBezTo>
                  <a:pt x="1560134" y="253965"/>
                  <a:pt x="1621790" y="318606"/>
                  <a:pt x="1621790" y="398344"/>
                </a:cubicBezTo>
                <a:cubicBezTo>
                  <a:pt x="1621790" y="478082"/>
                  <a:pt x="1560134" y="542723"/>
                  <a:pt x="1484078" y="542723"/>
                </a:cubicBezTo>
                <a:cubicBezTo>
                  <a:pt x="1446050" y="542723"/>
                  <a:pt x="1411622" y="526563"/>
                  <a:pt x="1386701" y="500436"/>
                </a:cubicBezTo>
                <a:lnTo>
                  <a:pt x="1361755" y="461645"/>
                </a:lnTo>
                <a:lnTo>
                  <a:pt x="1312459" y="461645"/>
                </a:lnTo>
                <a:lnTo>
                  <a:pt x="1312459" y="796688"/>
                </a:lnTo>
                <a:lnTo>
                  <a:pt x="0" y="796688"/>
                </a:lnTo>
                <a:lnTo>
                  <a:pt x="0" y="461646"/>
                </a:lnTo>
                <a:lnTo>
                  <a:pt x="49296" y="461646"/>
                </a:lnTo>
                <a:lnTo>
                  <a:pt x="74242" y="500437"/>
                </a:lnTo>
                <a:cubicBezTo>
                  <a:pt x="99163" y="526564"/>
                  <a:pt x="133591" y="542724"/>
                  <a:pt x="171619" y="542724"/>
                </a:cubicBezTo>
                <a:cubicBezTo>
                  <a:pt x="247675" y="542724"/>
                  <a:pt x="309331" y="478083"/>
                  <a:pt x="309331" y="398345"/>
                </a:cubicBezTo>
                <a:cubicBezTo>
                  <a:pt x="309331" y="318607"/>
                  <a:pt x="247675" y="253966"/>
                  <a:pt x="171619" y="253966"/>
                </a:cubicBezTo>
                <a:cubicBezTo>
                  <a:pt x="133591" y="253966"/>
                  <a:pt x="99163" y="270127"/>
                  <a:pt x="74242" y="296254"/>
                </a:cubicBezTo>
                <a:lnTo>
                  <a:pt x="49298" y="335041"/>
                </a:lnTo>
                <a:lnTo>
                  <a:pt x="0" y="335041"/>
                </a:lnTo>
                <a:close/>
              </a:path>
            </a:pathLst>
          </a:cu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SHA-GM.py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B6C24B5-A02D-4D46-9C21-EA022AAD2163}"/>
              </a:ext>
            </a:extLst>
          </p:cNvPr>
          <p:cNvSpPr/>
          <p:nvPr/>
        </p:nvSpPr>
        <p:spPr>
          <a:xfrm>
            <a:off x="7082853" y="2799863"/>
            <a:ext cx="1473652" cy="673051"/>
          </a:xfrm>
          <a:custGeom>
            <a:avLst/>
            <a:gdLst>
              <a:gd name="connsiteX0" fmla="*/ 0 w 1621790"/>
              <a:gd name="connsiteY0" fmla="*/ 0 h 796688"/>
              <a:gd name="connsiteX1" fmla="*/ 1312459 w 1621790"/>
              <a:gd name="connsiteY1" fmla="*/ 0 h 796688"/>
              <a:gd name="connsiteX2" fmla="*/ 1312459 w 1621790"/>
              <a:gd name="connsiteY2" fmla="*/ 335040 h 796688"/>
              <a:gd name="connsiteX3" fmla="*/ 1361757 w 1621790"/>
              <a:gd name="connsiteY3" fmla="*/ 335040 h 796688"/>
              <a:gd name="connsiteX4" fmla="*/ 1386701 w 1621790"/>
              <a:gd name="connsiteY4" fmla="*/ 296253 h 796688"/>
              <a:gd name="connsiteX5" fmla="*/ 1484078 w 1621790"/>
              <a:gd name="connsiteY5" fmla="*/ 253965 h 796688"/>
              <a:gd name="connsiteX6" fmla="*/ 1621790 w 1621790"/>
              <a:gd name="connsiteY6" fmla="*/ 398344 h 796688"/>
              <a:gd name="connsiteX7" fmla="*/ 1484078 w 1621790"/>
              <a:gd name="connsiteY7" fmla="*/ 542723 h 796688"/>
              <a:gd name="connsiteX8" fmla="*/ 1386701 w 1621790"/>
              <a:gd name="connsiteY8" fmla="*/ 500436 h 796688"/>
              <a:gd name="connsiteX9" fmla="*/ 1361755 w 1621790"/>
              <a:gd name="connsiteY9" fmla="*/ 461645 h 796688"/>
              <a:gd name="connsiteX10" fmla="*/ 1312459 w 1621790"/>
              <a:gd name="connsiteY10" fmla="*/ 461645 h 796688"/>
              <a:gd name="connsiteX11" fmla="*/ 1312459 w 1621790"/>
              <a:gd name="connsiteY11" fmla="*/ 796688 h 796688"/>
              <a:gd name="connsiteX12" fmla="*/ 0 w 1621790"/>
              <a:gd name="connsiteY12" fmla="*/ 796688 h 796688"/>
              <a:gd name="connsiteX13" fmla="*/ 0 w 1621790"/>
              <a:gd name="connsiteY13" fmla="*/ 461646 h 796688"/>
              <a:gd name="connsiteX14" fmla="*/ 49296 w 1621790"/>
              <a:gd name="connsiteY14" fmla="*/ 461646 h 796688"/>
              <a:gd name="connsiteX15" fmla="*/ 74242 w 1621790"/>
              <a:gd name="connsiteY15" fmla="*/ 500437 h 796688"/>
              <a:gd name="connsiteX16" fmla="*/ 171619 w 1621790"/>
              <a:gd name="connsiteY16" fmla="*/ 542724 h 796688"/>
              <a:gd name="connsiteX17" fmla="*/ 309331 w 1621790"/>
              <a:gd name="connsiteY17" fmla="*/ 398345 h 796688"/>
              <a:gd name="connsiteX18" fmla="*/ 171619 w 1621790"/>
              <a:gd name="connsiteY18" fmla="*/ 253966 h 796688"/>
              <a:gd name="connsiteX19" fmla="*/ 74242 w 1621790"/>
              <a:gd name="connsiteY19" fmla="*/ 296254 h 796688"/>
              <a:gd name="connsiteX20" fmla="*/ 49298 w 1621790"/>
              <a:gd name="connsiteY20" fmla="*/ 335041 h 796688"/>
              <a:gd name="connsiteX21" fmla="*/ 0 w 1621790"/>
              <a:gd name="connsiteY21" fmla="*/ 335041 h 7966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621790" h="796688">
                <a:moveTo>
                  <a:pt x="0" y="0"/>
                </a:moveTo>
                <a:lnTo>
                  <a:pt x="1312459" y="0"/>
                </a:lnTo>
                <a:lnTo>
                  <a:pt x="1312459" y="335040"/>
                </a:lnTo>
                <a:lnTo>
                  <a:pt x="1361757" y="335040"/>
                </a:lnTo>
                <a:lnTo>
                  <a:pt x="1386701" y="296253"/>
                </a:lnTo>
                <a:cubicBezTo>
                  <a:pt x="1411622" y="270126"/>
                  <a:pt x="1446050" y="253965"/>
                  <a:pt x="1484078" y="253965"/>
                </a:cubicBezTo>
                <a:cubicBezTo>
                  <a:pt x="1560134" y="253965"/>
                  <a:pt x="1621790" y="318606"/>
                  <a:pt x="1621790" y="398344"/>
                </a:cubicBezTo>
                <a:cubicBezTo>
                  <a:pt x="1621790" y="478082"/>
                  <a:pt x="1560134" y="542723"/>
                  <a:pt x="1484078" y="542723"/>
                </a:cubicBezTo>
                <a:cubicBezTo>
                  <a:pt x="1446050" y="542723"/>
                  <a:pt x="1411622" y="526563"/>
                  <a:pt x="1386701" y="500436"/>
                </a:cubicBezTo>
                <a:lnTo>
                  <a:pt x="1361755" y="461645"/>
                </a:lnTo>
                <a:lnTo>
                  <a:pt x="1312459" y="461645"/>
                </a:lnTo>
                <a:lnTo>
                  <a:pt x="1312459" y="796688"/>
                </a:lnTo>
                <a:lnTo>
                  <a:pt x="0" y="796688"/>
                </a:lnTo>
                <a:lnTo>
                  <a:pt x="0" y="461646"/>
                </a:lnTo>
                <a:lnTo>
                  <a:pt x="49296" y="461646"/>
                </a:lnTo>
                <a:lnTo>
                  <a:pt x="74242" y="500437"/>
                </a:lnTo>
                <a:cubicBezTo>
                  <a:pt x="99163" y="526564"/>
                  <a:pt x="133591" y="542724"/>
                  <a:pt x="171619" y="542724"/>
                </a:cubicBezTo>
                <a:cubicBezTo>
                  <a:pt x="247675" y="542724"/>
                  <a:pt x="309331" y="478083"/>
                  <a:pt x="309331" y="398345"/>
                </a:cubicBezTo>
                <a:cubicBezTo>
                  <a:pt x="309331" y="318607"/>
                  <a:pt x="247675" y="253966"/>
                  <a:pt x="171619" y="253966"/>
                </a:cubicBezTo>
                <a:cubicBezTo>
                  <a:pt x="133591" y="253966"/>
                  <a:pt x="99163" y="270127"/>
                  <a:pt x="74242" y="296254"/>
                </a:cubicBezTo>
                <a:lnTo>
                  <a:pt x="49298" y="335041"/>
                </a:lnTo>
                <a:lnTo>
                  <a:pt x="0" y="335041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Concrete</a:t>
            </a:r>
            <a:br>
              <a:rPr lang="en-US" sz="1400" b="1" dirty="0"/>
            </a:br>
            <a:r>
              <a:rPr lang="en-US" sz="1400" b="1" dirty="0"/>
              <a:t>Shear</a:t>
            </a:r>
            <a:br>
              <a:rPr lang="en-US" sz="1400" b="1" dirty="0"/>
            </a:br>
            <a:r>
              <a:rPr lang="en-US" sz="1400" b="1" dirty="0"/>
              <a:t>Walls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F0F74A9B-2B16-4DAB-B966-075121A38AD9}"/>
              </a:ext>
            </a:extLst>
          </p:cNvPr>
          <p:cNvSpPr/>
          <p:nvPr/>
        </p:nvSpPr>
        <p:spPr>
          <a:xfrm>
            <a:off x="9428557" y="2086943"/>
            <a:ext cx="1473652" cy="673051"/>
          </a:xfrm>
          <a:custGeom>
            <a:avLst/>
            <a:gdLst>
              <a:gd name="connsiteX0" fmla="*/ 0 w 1621790"/>
              <a:gd name="connsiteY0" fmla="*/ 0 h 796688"/>
              <a:gd name="connsiteX1" fmla="*/ 1312459 w 1621790"/>
              <a:gd name="connsiteY1" fmla="*/ 0 h 796688"/>
              <a:gd name="connsiteX2" fmla="*/ 1312459 w 1621790"/>
              <a:gd name="connsiteY2" fmla="*/ 335040 h 796688"/>
              <a:gd name="connsiteX3" fmla="*/ 1361757 w 1621790"/>
              <a:gd name="connsiteY3" fmla="*/ 335040 h 796688"/>
              <a:gd name="connsiteX4" fmla="*/ 1386701 w 1621790"/>
              <a:gd name="connsiteY4" fmla="*/ 296253 h 796688"/>
              <a:gd name="connsiteX5" fmla="*/ 1484078 w 1621790"/>
              <a:gd name="connsiteY5" fmla="*/ 253965 h 796688"/>
              <a:gd name="connsiteX6" fmla="*/ 1621790 w 1621790"/>
              <a:gd name="connsiteY6" fmla="*/ 398344 h 796688"/>
              <a:gd name="connsiteX7" fmla="*/ 1484078 w 1621790"/>
              <a:gd name="connsiteY7" fmla="*/ 542723 h 796688"/>
              <a:gd name="connsiteX8" fmla="*/ 1386701 w 1621790"/>
              <a:gd name="connsiteY8" fmla="*/ 500436 h 796688"/>
              <a:gd name="connsiteX9" fmla="*/ 1361755 w 1621790"/>
              <a:gd name="connsiteY9" fmla="*/ 461645 h 796688"/>
              <a:gd name="connsiteX10" fmla="*/ 1312459 w 1621790"/>
              <a:gd name="connsiteY10" fmla="*/ 461645 h 796688"/>
              <a:gd name="connsiteX11" fmla="*/ 1312459 w 1621790"/>
              <a:gd name="connsiteY11" fmla="*/ 796688 h 796688"/>
              <a:gd name="connsiteX12" fmla="*/ 0 w 1621790"/>
              <a:gd name="connsiteY12" fmla="*/ 796688 h 796688"/>
              <a:gd name="connsiteX13" fmla="*/ 0 w 1621790"/>
              <a:gd name="connsiteY13" fmla="*/ 461646 h 796688"/>
              <a:gd name="connsiteX14" fmla="*/ 49296 w 1621790"/>
              <a:gd name="connsiteY14" fmla="*/ 461646 h 796688"/>
              <a:gd name="connsiteX15" fmla="*/ 74242 w 1621790"/>
              <a:gd name="connsiteY15" fmla="*/ 500437 h 796688"/>
              <a:gd name="connsiteX16" fmla="*/ 171619 w 1621790"/>
              <a:gd name="connsiteY16" fmla="*/ 542724 h 796688"/>
              <a:gd name="connsiteX17" fmla="*/ 309331 w 1621790"/>
              <a:gd name="connsiteY17" fmla="*/ 398345 h 796688"/>
              <a:gd name="connsiteX18" fmla="*/ 171619 w 1621790"/>
              <a:gd name="connsiteY18" fmla="*/ 253966 h 796688"/>
              <a:gd name="connsiteX19" fmla="*/ 74242 w 1621790"/>
              <a:gd name="connsiteY19" fmla="*/ 296254 h 796688"/>
              <a:gd name="connsiteX20" fmla="*/ 49298 w 1621790"/>
              <a:gd name="connsiteY20" fmla="*/ 335041 h 796688"/>
              <a:gd name="connsiteX21" fmla="*/ 0 w 1621790"/>
              <a:gd name="connsiteY21" fmla="*/ 335041 h 7966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621790" h="796688">
                <a:moveTo>
                  <a:pt x="0" y="0"/>
                </a:moveTo>
                <a:lnTo>
                  <a:pt x="1312459" y="0"/>
                </a:lnTo>
                <a:lnTo>
                  <a:pt x="1312459" y="335040"/>
                </a:lnTo>
                <a:lnTo>
                  <a:pt x="1361757" y="335040"/>
                </a:lnTo>
                <a:lnTo>
                  <a:pt x="1386701" y="296253"/>
                </a:lnTo>
                <a:cubicBezTo>
                  <a:pt x="1411622" y="270126"/>
                  <a:pt x="1446050" y="253965"/>
                  <a:pt x="1484078" y="253965"/>
                </a:cubicBezTo>
                <a:cubicBezTo>
                  <a:pt x="1560134" y="253965"/>
                  <a:pt x="1621790" y="318606"/>
                  <a:pt x="1621790" y="398344"/>
                </a:cubicBezTo>
                <a:cubicBezTo>
                  <a:pt x="1621790" y="478082"/>
                  <a:pt x="1560134" y="542723"/>
                  <a:pt x="1484078" y="542723"/>
                </a:cubicBezTo>
                <a:cubicBezTo>
                  <a:pt x="1446050" y="542723"/>
                  <a:pt x="1411622" y="526563"/>
                  <a:pt x="1386701" y="500436"/>
                </a:cubicBezTo>
                <a:lnTo>
                  <a:pt x="1361755" y="461645"/>
                </a:lnTo>
                <a:lnTo>
                  <a:pt x="1312459" y="461645"/>
                </a:lnTo>
                <a:lnTo>
                  <a:pt x="1312459" y="796688"/>
                </a:lnTo>
                <a:lnTo>
                  <a:pt x="0" y="796688"/>
                </a:lnTo>
                <a:lnTo>
                  <a:pt x="0" y="461646"/>
                </a:lnTo>
                <a:lnTo>
                  <a:pt x="49296" y="461646"/>
                </a:lnTo>
                <a:lnTo>
                  <a:pt x="74242" y="500437"/>
                </a:lnTo>
                <a:cubicBezTo>
                  <a:pt x="99163" y="526564"/>
                  <a:pt x="133591" y="542724"/>
                  <a:pt x="171619" y="542724"/>
                </a:cubicBezTo>
                <a:cubicBezTo>
                  <a:pt x="247675" y="542724"/>
                  <a:pt x="309331" y="478083"/>
                  <a:pt x="309331" y="398345"/>
                </a:cubicBezTo>
                <a:cubicBezTo>
                  <a:pt x="309331" y="318607"/>
                  <a:pt x="247675" y="253966"/>
                  <a:pt x="171619" y="253966"/>
                </a:cubicBezTo>
                <a:cubicBezTo>
                  <a:pt x="133591" y="253966"/>
                  <a:pt x="99163" y="270127"/>
                  <a:pt x="74242" y="296254"/>
                </a:cubicBezTo>
                <a:lnTo>
                  <a:pt x="49298" y="335041"/>
                </a:lnTo>
                <a:lnTo>
                  <a:pt x="0" y="335041"/>
                </a:lnTo>
                <a:close/>
              </a:path>
            </a:pathLst>
          </a:cu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FEMA</a:t>
            </a:r>
            <a:br>
              <a:rPr lang="en-US" sz="1400" b="1" dirty="0"/>
            </a:br>
            <a:r>
              <a:rPr lang="en-US" sz="1400" b="1" dirty="0"/>
              <a:t>P58_LU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B19D4D7C-56F7-42D7-9FBD-4302E1002E51}"/>
              </a:ext>
            </a:extLst>
          </p:cNvPr>
          <p:cNvSpPr/>
          <p:nvPr/>
        </p:nvSpPr>
        <p:spPr>
          <a:xfrm>
            <a:off x="7082853" y="3501788"/>
            <a:ext cx="1481875" cy="669455"/>
          </a:xfrm>
          <a:custGeom>
            <a:avLst/>
            <a:gdLst>
              <a:gd name="connsiteX0" fmla="*/ 0 w 1621790"/>
              <a:gd name="connsiteY0" fmla="*/ 0 h 796688"/>
              <a:gd name="connsiteX1" fmla="*/ 1312459 w 1621790"/>
              <a:gd name="connsiteY1" fmla="*/ 0 h 796688"/>
              <a:gd name="connsiteX2" fmla="*/ 1312459 w 1621790"/>
              <a:gd name="connsiteY2" fmla="*/ 335040 h 796688"/>
              <a:gd name="connsiteX3" fmla="*/ 1361757 w 1621790"/>
              <a:gd name="connsiteY3" fmla="*/ 335040 h 796688"/>
              <a:gd name="connsiteX4" fmla="*/ 1386701 w 1621790"/>
              <a:gd name="connsiteY4" fmla="*/ 296253 h 796688"/>
              <a:gd name="connsiteX5" fmla="*/ 1484078 w 1621790"/>
              <a:gd name="connsiteY5" fmla="*/ 253965 h 796688"/>
              <a:gd name="connsiteX6" fmla="*/ 1621790 w 1621790"/>
              <a:gd name="connsiteY6" fmla="*/ 398344 h 796688"/>
              <a:gd name="connsiteX7" fmla="*/ 1484078 w 1621790"/>
              <a:gd name="connsiteY7" fmla="*/ 542723 h 796688"/>
              <a:gd name="connsiteX8" fmla="*/ 1386701 w 1621790"/>
              <a:gd name="connsiteY8" fmla="*/ 500436 h 796688"/>
              <a:gd name="connsiteX9" fmla="*/ 1361755 w 1621790"/>
              <a:gd name="connsiteY9" fmla="*/ 461645 h 796688"/>
              <a:gd name="connsiteX10" fmla="*/ 1312459 w 1621790"/>
              <a:gd name="connsiteY10" fmla="*/ 461645 h 796688"/>
              <a:gd name="connsiteX11" fmla="*/ 1312459 w 1621790"/>
              <a:gd name="connsiteY11" fmla="*/ 796688 h 796688"/>
              <a:gd name="connsiteX12" fmla="*/ 0 w 1621790"/>
              <a:gd name="connsiteY12" fmla="*/ 796688 h 796688"/>
              <a:gd name="connsiteX13" fmla="*/ 0 w 1621790"/>
              <a:gd name="connsiteY13" fmla="*/ 461646 h 796688"/>
              <a:gd name="connsiteX14" fmla="*/ 49296 w 1621790"/>
              <a:gd name="connsiteY14" fmla="*/ 461646 h 796688"/>
              <a:gd name="connsiteX15" fmla="*/ 74242 w 1621790"/>
              <a:gd name="connsiteY15" fmla="*/ 500437 h 796688"/>
              <a:gd name="connsiteX16" fmla="*/ 171619 w 1621790"/>
              <a:gd name="connsiteY16" fmla="*/ 542724 h 796688"/>
              <a:gd name="connsiteX17" fmla="*/ 309331 w 1621790"/>
              <a:gd name="connsiteY17" fmla="*/ 398345 h 796688"/>
              <a:gd name="connsiteX18" fmla="*/ 171619 w 1621790"/>
              <a:gd name="connsiteY18" fmla="*/ 253966 h 796688"/>
              <a:gd name="connsiteX19" fmla="*/ 74242 w 1621790"/>
              <a:gd name="connsiteY19" fmla="*/ 296254 h 796688"/>
              <a:gd name="connsiteX20" fmla="*/ 49298 w 1621790"/>
              <a:gd name="connsiteY20" fmla="*/ 335041 h 796688"/>
              <a:gd name="connsiteX21" fmla="*/ 0 w 1621790"/>
              <a:gd name="connsiteY21" fmla="*/ 335041 h 7966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621790" h="796688">
                <a:moveTo>
                  <a:pt x="0" y="0"/>
                </a:moveTo>
                <a:lnTo>
                  <a:pt x="1312459" y="0"/>
                </a:lnTo>
                <a:lnTo>
                  <a:pt x="1312459" y="335040"/>
                </a:lnTo>
                <a:lnTo>
                  <a:pt x="1361757" y="335040"/>
                </a:lnTo>
                <a:lnTo>
                  <a:pt x="1386701" y="296253"/>
                </a:lnTo>
                <a:cubicBezTo>
                  <a:pt x="1411622" y="270126"/>
                  <a:pt x="1446050" y="253965"/>
                  <a:pt x="1484078" y="253965"/>
                </a:cubicBezTo>
                <a:cubicBezTo>
                  <a:pt x="1560134" y="253965"/>
                  <a:pt x="1621790" y="318606"/>
                  <a:pt x="1621790" y="398344"/>
                </a:cubicBezTo>
                <a:cubicBezTo>
                  <a:pt x="1621790" y="478082"/>
                  <a:pt x="1560134" y="542723"/>
                  <a:pt x="1484078" y="542723"/>
                </a:cubicBezTo>
                <a:cubicBezTo>
                  <a:pt x="1446050" y="542723"/>
                  <a:pt x="1411622" y="526563"/>
                  <a:pt x="1386701" y="500436"/>
                </a:cubicBezTo>
                <a:lnTo>
                  <a:pt x="1361755" y="461645"/>
                </a:lnTo>
                <a:lnTo>
                  <a:pt x="1312459" y="461645"/>
                </a:lnTo>
                <a:lnTo>
                  <a:pt x="1312459" y="796688"/>
                </a:lnTo>
                <a:lnTo>
                  <a:pt x="0" y="796688"/>
                </a:lnTo>
                <a:lnTo>
                  <a:pt x="0" y="461646"/>
                </a:lnTo>
                <a:lnTo>
                  <a:pt x="49296" y="461646"/>
                </a:lnTo>
                <a:lnTo>
                  <a:pt x="74242" y="500437"/>
                </a:lnTo>
                <a:cubicBezTo>
                  <a:pt x="99163" y="526564"/>
                  <a:pt x="133591" y="542724"/>
                  <a:pt x="171619" y="542724"/>
                </a:cubicBezTo>
                <a:cubicBezTo>
                  <a:pt x="247675" y="542724"/>
                  <a:pt x="309331" y="478083"/>
                  <a:pt x="309331" y="398345"/>
                </a:cubicBezTo>
                <a:cubicBezTo>
                  <a:pt x="309331" y="318607"/>
                  <a:pt x="247675" y="253966"/>
                  <a:pt x="171619" y="253966"/>
                </a:cubicBezTo>
                <a:cubicBezTo>
                  <a:pt x="133591" y="253966"/>
                  <a:pt x="99163" y="270127"/>
                  <a:pt x="74242" y="296254"/>
                </a:cubicBezTo>
                <a:lnTo>
                  <a:pt x="49298" y="335041"/>
                </a:lnTo>
                <a:lnTo>
                  <a:pt x="0" y="335041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Multiple</a:t>
            </a:r>
            <a:br>
              <a:rPr lang="en-US" sz="1400" b="1" dirty="0"/>
            </a:br>
            <a:r>
              <a:rPr lang="en-US" sz="1400" b="1" dirty="0"/>
              <a:t>Fidelity</a:t>
            </a:r>
            <a:br>
              <a:rPr lang="en-US" sz="1400" b="1" dirty="0"/>
            </a:br>
            <a:r>
              <a:rPr lang="en-US" sz="1400" b="1" dirty="0"/>
              <a:t>Modeling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3F09C34-E8FA-48CA-BE9C-B1B3B2093047}"/>
              </a:ext>
            </a:extLst>
          </p:cNvPr>
          <p:cNvSpPr/>
          <p:nvPr/>
        </p:nvSpPr>
        <p:spPr>
          <a:xfrm>
            <a:off x="9420334" y="2803459"/>
            <a:ext cx="1481875" cy="669455"/>
          </a:xfrm>
          <a:custGeom>
            <a:avLst/>
            <a:gdLst>
              <a:gd name="connsiteX0" fmla="*/ 0 w 1621790"/>
              <a:gd name="connsiteY0" fmla="*/ 0 h 796688"/>
              <a:gd name="connsiteX1" fmla="*/ 1312459 w 1621790"/>
              <a:gd name="connsiteY1" fmla="*/ 0 h 796688"/>
              <a:gd name="connsiteX2" fmla="*/ 1312459 w 1621790"/>
              <a:gd name="connsiteY2" fmla="*/ 335040 h 796688"/>
              <a:gd name="connsiteX3" fmla="*/ 1361757 w 1621790"/>
              <a:gd name="connsiteY3" fmla="*/ 335040 h 796688"/>
              <a:gd name="connsiteX4" fmla="*/ 1386701 w 1621790"/>
              <a:gd name="connsiteY4" fmla="*/ 296253 h 796688"/>
              <a:gd name="connsiteX5" fmla="*/ 1484078 w 1621790"/>
              <a:gd name="connsiteY5" fmla="*/ 253965 h 796688"/>
              <a:gd name="connsiteX6" fmla="*/ 1621790 w 1621790"/>
              <a:gd name="connsiteY6" fmla="*/ 398344 h 796688"/>
              <a:gd name="connsiteX7" fmla="*/ 1484078 w 1621790"/>
              <a:gd name="connsiteY7" fmla="*/ 542723 h 796688"/>
              <a:gd name="connsiteX8" fmla="*/ 1386701 w 1621790"/>
              <a:gd name="connsiteY8" fmla="*/ 500436 h 796688"/>
              <a:gd name="connsiteX9" fmla="*/ 1361755 w 1621790"/>
              <a:gd name="connsiteY9" fmla="*/ 461645 h 796688"/>
              <a:gd name="connsiteX10" fmla="*/ 1312459 w 1621790"/>
              <a:gd name="connsiteY10" fmla="*/ 461645 h 796688"/>
              <a:gd name="connsiteX11" fmla="*/ 1312459 w 1621790"/>
              <a:gd name="connsiteY11" fmla="*/ 796688 h 796688"/>
              <a:gd name="connsiteX12" fmla="*/ 0 w 1621790"/>
              <a:gd name="connsiteY12" fmla="*/ 796688 h 796688"/>
              <a:gd name="connsiteX13" fmla="*/ 0 w 1621790"/>
              <a:gd name="connsiteY13" fmla="*/ 461646 h 796688"/>
              <a:gd name="connsiteX14" fmla="*/ 49296 w 1621790"/>
              <a:gd name="connsiteY14" fmla="*/ 461646 h 796688"/>
              <a:gd name="connsiteX15" fmla="*/ 74242 w 1621790"/>
              <a:gd name="connsiteY15" fmla="*/ 500437 h 796688"/>
              <a:gd name="connsiteX16" fmla="*/ 171619 w 1621790"/>
              <a:gd name="connsiteY16" fmla="*/ 542724 h 796688"/>
              <a:gd name="connsiteX17" fmla="*/ 309331 w 1621790"/>
              <a:gd name="connsiteY17" fmla="*/ 398345 h 796688"/>
              <a:gd name="connsiteX18" fmla="*/ 171619 w 1621790"/>
              <a:gd name="connsiteY18" fmla="*/ 253966 h 796688"/>
              <a:gd name="connsiteX19" fmla="*/ 74242 w 1621790"/>
              <a:gd name="connsiteY19" fmla="*/ 296254 h 796688"/>
              <a:gd name="connsiteX20" fmla="*/ 49298 w 1621790"/>
              <a:gd name="connsiteY20" fmla="*/ 335041 h 796688"/>
              <a:gd name="connsiteX21" fmla="*/ 0 w 1621790"/>
              <a:gd name="connsiteY21" fmla="*/ 335041 h 7966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621790" h="796688">
                <a:moveTo>
                  <a:pt x="0" y="0"/>
                </a:moveTo>
                <a:lnTo>
                  <a:pt x="1312459" y="0"/>
                </a:lnTo>
                <a:lnTo>
                  <a:pt x="1312459" y="335040"/>
                </a:lnTo>
                <a:lnTo>
                  <a:pt x="1361757" y="335040"/>
                </a:lnTo>
                <a:lnTo>
                  <a:pt x="1386701" y="296253"/>
                </a:lnTo>
                <a:cubicBezTo>
                  <a:pt x="1411622" y="270126"/>
                  <a:pt x="1446050" y="253965"/>
                  <a:pt x="1484078" y="253965"/>
                </a:cubicBezTo>
                <a:cubicBezTo>
                  <a:pt x="1560134" y="253965"/>
                  <a:pt x="1621790" y="318606"/>
                  <a:pt x="1621790" y="398344"/>
                </a:cubicBezTo>
                <a:cubicBezTo>
                  <a:pt x="1621790" y="478082"/>
                  <a:pt x="1560134" y="542723"/>
                  <a:pt x="1484078" y="542723"/>
                </a:cubicBezTo>
                <a:cubicBezTo>
                  <a:pt x="1446050" y="542723"/>
                  <a:pt x="1411622" y="526563"/>
                  <a:pt x="1386701" y="500436"/>
                </a:cubicBezTo>
                <a:lnTo>
                  <a:pt x="1361755" y="461645"/>
                </a:lnTo>
                <a:lnTo>
                  <a:pt x="1312459" y="461645"/>
                </a:lnTo>
                <a:lnTo>
                  <a:pt x="1312459" y="796688"/>
                </a:lnTo>
                <a:lnTo>
                  <a:pt x="0" y="796688"/>
                </a:lnTo>
                <a:lnTo>
                  <a:pt x="0" y="461646"/>
                </a:lnTo>
                <a:lnTo>
                  <a:pt x="49296" y="461646"/>
                </a:lnTo>
                <a:lnTo>
                  <a:pt x="74242" y="500437"/>
                </a:lnTo>
                <a:cubicBezTo>
                  <a:pt x="99163" y="526564"/>
                  <a:pt x="133591" y="542724"/>
                  <a:pt x="171619" y="542724"/>
                </a:cubicBezTo>
                <a:cubicBezTo>
                  <a:pt x="247675" y="542724"/>
                  <a:pt x="309331" y="478083"/>
                  <a:pt x="309331" y="398345"/>
                </a:cubicBezTo>
                <a:cubicBezTo>
                  <a:pt x="309331" y="318607"/>
                  <a:pt x="247675" y="253966"/>
                  <a:pt x="171619" y="253966"/>
                </a:cubicBezTo>
                <a:cubicBezTo>
                  <a:pt x="133591" y="253966"/>
                  <a:pt x="99163" y="270127"/>
                  <a:pt x="74242" y="296254"/>
                </a:cubicBezTo>
                <a:lnTo>
                  <a:pt x="49298" y="335041"/>
                </a:lnTo>
                <a:lnTo>
                  <a:pt x="0" y="335041"/>
                </a:lnTo>
                <a:close/>
              </a:path>
            </a:pathLst>
          </a:cu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err="1"/>
              <a:t>Pelicun</a:t>
            </a:r>
            <a:endParaRPr lang="en-US" sz="1400" b="1" dirty="0"/>
          </a:p>
        </p:txBody>
      </p:sp>
      <p:sp>
        <p:nvSpPr>
          <p:cNvPr id="12" name="Szövegdoboz 7">
            <a:extLst>
              <a:ext uri="{FF2B5EF4-FFF2-40B4-BE49-F238E27FC236}">
                <a16:creationId xmlns:a16="http://schemas.microsoft.com/office/drawing/2014/main" id="{C1F0BB78-4D2F-44D0-BC76-9A7480C6EE8B}"/>
              </a:ext>
            </a:extLst>
          </p:cNvPr>
          <p:cNvSpPr txBox="1"/>
          <p:nvPr/>
        </p:nvSpPr>
        <p:spPr>
          <a:xfrm>
            <a:off x="2108795" y="1564287"/>
            <a:ext cx="19419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rebuchet MS" panose="020B0603020202020204" pitchFamily="34" charset="0"/>
                <a:ea typeface="Verdana" panose="020B0604030504040204" pitchFamily="34" charset="0"/>
                <a:cs typeface="Tahoma" panose="020B0604030504040204" pitchFamily="34" charset="0"/>
              </a:rPr>
              <a:t>Buildings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9F93BC90-4693-41A8-BFEC-F2301739F4D0}"/>
              </a:ext>
            </a:extLst>
          </p:cNvPr>
          <p:cNvSpPr/>
          <p:nvPr/>
        </p:nvSpPr>
        <p:spPr>
          <a:xfrm>
            <a:off x="2236891" y="2089790"/>
            <a:ext cx="1473652" cy="676667"/>
          </a:xfrm>
          <a:custGeom>
            <a:avLst/>
            <a:gdLst>
              <a:gd name="connsiteX0" fmla="*/ 0 w 1621790"/>
              <a:gd name="connsiteY0" fmla="*/ 0 h 796688"/>
              <a:gd name="connsiteX1" fmla="*/ 1312459 w 1621790"/>
              <a:gd name="connsiteY1" fmla="*/ 0 h 796688"/>
              <a:gd name="connsiteX2" fmla="*/ 1312459 w 1621790"/>
              <a:gd name="connsiteY2" fmla="*/ 335040 h 796688"/>
              <a:gd name="connsiteX3" fmla="*/ 1361757 w 1621790"/>
              <a:gd name="connsiteY3" fmla="*/ 335040 h 796688"/>
              <a:gd name="connsiteX4" fmla="*/ 1386701 w 1621790"/>
              <a:gd name="connsiteY4" fmla="*/ 296253 h 796688"/>
              <a:gd name="connsiteX5" fmla="*/ 1484078 w 1621790"/>
              <a:gd name="connsiteY5" fmla="*/ 253965 h 796688"/>
              <a:gd name="connsiteX6" fmla="*/ 1621790 w 1621790"/>
              <a:gd name="connsiteY6" fmla="*/ 398344 h 796688"/>
              <a:gd name="connsiteX7" fmla="*/ 1484078 w 1621790"/>
              <a:gd name="connsiteY7" fmla="*/ 542723 h 796688"/>
              <a:gd name="connsiteX8" fmla="*/ 1386701 w 1621790"/>
              <a:gd name="connsiteY8" fmla="*/ 500436 h 796688"/>
              <a:gd name="connsiteX9" fmla="*/ 1361755 w 1621790"/>
              <a:gd name="connsiteY9" fmla="*/ 461645 h 796688"/>
              <a:gd name="connsiteX10" fmla="*/ 1312459 w 1621790"/>
              <a:gd name="connsiteY10" fmla="*/ 461645 h 796688"/>
              <a:gd name="connsiteX11" fmla="*/ 1312459 w 1621790"/>
              <a:gd name="connsiteY11" fmla="*/ 796688 h 796688"/>
              <a:gd name="connsiteX12" fmla="*/ 0 w 1621790"/>
              <a:gd name="connsiteY12" fmla="*/ 796688 h 7966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21790" h="796688">
                <a:moveTo>
                  <a:pt x="0" y="0"/>
                </a:moveTo>
                <a:lnTo>
                  <a:pt x="1312459" y="0"/>
                </a:lnTo>
                <a:lnTo>
                  <a:pt x="1312459" y="335040"/>
                </a:lnTo>
                <a:lnTo>
                  <a:pt x="1361757" y="335040"/>
                </a:lnTo>
                <a:lnTo>
                  <a:pt x="1386701" y="296253"/>
                </a:lnTo>
                <a:cubicBezTo>
                  <a:pt x="1411622" y="270126"/>
                  <a:pt x="1446050" y="253965"/>
                  <a:pt x="1484078" y="253965"/>
                </a:cubicBezTo>
                <a:cubicBezTo>
                  <a:pt x="1560134" y="253965"/>
                  <a:pt x="1621790" y="318606"/>
                  <a:pt x="1621790" y="398344"/>
                </a:cubicBezTo>
                <a:cubicBezTo>
                  <a:pt x="1621790" y="478082"/>
                  <a:pt x="1560134" y="542723"/>
                  <a:pt x="1484078" y="542723"/>
                </a:cubicBezTo>
                <a:cubicBezTo>
                  <a:pt x="1446050" y="542723"/>
                  <a:pt x="1411622" y="526563"/>
                  <a:pt x="1386701" y="500436"/>
                </a:cubicBezTo>
                <a:lnTo>
                  <a:pt x="1361755" y="461645"/>
                </a:lnTo>
                <a:lnTo>
                  <a:pt x="1312459" y="461645"/>
                </a:lnTo>
                <a:lnTo>
                  <a:pt x="1312459" y="796688"/>
                </a:lnTo>
                <a:lnTo>
                  <a:pt x="0" y="796688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/>
              <a:t>Generic</a:t>
            </a:r>
            <a:br>
              <a:rPr lang="en-US" sz="1600" b="1" dirty="0"/>
            </a:br>
            <a:r>
              <a:rPr lang="en-US" sz="1600" b="1" dirty="0"/>
              <a:t>BIM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2D21B75A-9A34-47D8-8E90-67A85E006A0C}"/>
              </a:ext>
            </a:extLst>
          </p:cNvPr>
          <p:cNvSpPr/>
          <p:nvPr/>
        </p:nvSpPr>
        <p:spPr>
          <a:xfrm>
            <a:off x="2243544" y="2796247"/>
            <a:ext cx="1473652" cy="676667"/>
          </a:xfrm>
          <a:custGeom>
            <a:avLst/>
            <a:gdLst>
              <a:gd name="connsiteX0" fmla="*/ 0 w 1621790"/>
              <a:gd name="connsiteY0" fmla="*/ 0 h 796688"/>
              <a:gd name="connsiteX1" fmla="*/ 1312459 w 1621790"/>
              <a:gd name="connsiteY1" fmla="*/ 0 h 796688"/>
              <a:gd name="connsiteX2" fmla="*/ 1312459 w 1621790"/>
              <a:gd name="connsiteY2" fmla="*/ 335040 h 796688"/>
              <a:gd name="connsiteX3" fmla="*/ 1361757 w 1621790"/>
              <a:gd name="connsiteY3" fmla="*/ 335040 h 796688"/>
              <a:gd name="connsiteX4" fmla="*/ 1386701 w 1621790"/>
              <a:gd name="connsiteY4" fmla="*/ 296253 h 796688"/>
              <a:gd name="connsiteX5" fmla="*/ 1484078 w 1621790"/>
              <a:gd name="connsiteY5" fmla="*/ 253965 h 796688"/>
              <a:gd name="connsiteX6" fmla="*/ 1621790 w 1621790"/>
              <a:gd name="connsiteY6" fmla="*/ 398344 h 796688"/>
              <a:gd name="connsiteX7" fmla="*/ 1484078 w 1621790"/>
              <a:gd name="connsiteY7" fmla="*/ 542723 h 796688"/>
              <a:gd name="connsiteX8" fmla="*/ 1386701 w 1621790"/>
              <a:gd name="connsiteY8" fmla="*/ 500436 h 796688"/>
              <a:gd name="connsiteX9" fmla="*/ 1361755 w 1621790"/>
              <a:gd name="connsiteY9" fmla="*/ 461645 h 796688"/>
              <a:gd name="connsiteX10" fmla="*/ 1312459 w 1621790"/>
              <a:gd name="connsiteY10" fmla="*/ 461645 h 796688"/>
              <a:gd name="connsiteX11" fmla="*/ 1312459 w 1621790"/>
              <a:gd name="connsiteY11" fmla="*/ 796688 h 796688"/>
              <a:gd name="connsiteX12" fmla="*/ 0 w 1621790"/>
              <a:gd name="connsiteY12" fmla="*/ 796688 h 7966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21790" h="796688">
                <a:moveTo>
                  <a:pt x="0" y="0"/>
                </a:moveTo>
                <a:lnTo>
                  <a:pt x="1312459" y="0"/>
                </a:lnTo>
                <a:lnTo>
                  <a:pt x="1312459" y="335040"/>
                </a:lnTo>
                <a:lnTo>
                  <a:pt x="1361757" y="335040"/>
                </a:lnTo>
                <a:lnTo>
                  <a:pt x="1386701" y="296253"/>
                </a:lnTo>
                <a:cubicBezTo>
                  <a:pt x="1411622" y="270126"/>
                  <a:pt x="1446050" y="253965"/>
                  <a:pt x="1484078" y="253965"/>
                </a:cubicBezTo>
                <a:cubicBezTo>
                  <a:pt x="1560134" y="253965"/>
                  <a:pt x="1621790" y="318606"/>
                  <a:pt x="1621790" y="398344"/>
                </a:cubicBezTo>
                <a:cubicBezTo>
                  <a:pt x="1621790" y="478082"/>
                  <a:pt x="1560134" y="542723"/>
                  <a:pt x="1484078" y="542723"/>
                </a:cubicBezTo>
                <a:cubicBezTo>
                  <a:pt x="1446050" y="542723"/>
                  <a:pt x="1411622" y="526563"/>
                  <a:pt x="1386701" y="500436"/>
                </a:cubicBezTo>
                <a:lnTo>
                  <a:pt x="1361755" y="461645"/>
                </a:lnTo>
                <a:lnTo>
                  <a:pt x="1312459" y="461645"/>
                </a:lnTo>
                <a:lnTo>
                  <a:pt x="1312459" y="796688"/>
                </a:lnTo>
                <a:lnTo>
                  <a:pt x="0" y="796688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 err="1"/>
              <a:t>UrbanSIM</a:t>
            </a:r>
            <a:endParaRPr lang="en-US" sz="1600" b="1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02C96AE-B112-4E41-AF2D-28E1E89B8545}"/>
              </a:ext>
            </a:extLst>
          </p:cNvPr>
          <p:cNvSpPr/>
          <p:nvPr/>
        </p:nvSpPr>
        <p:spPr>
          <a:xfrm>
            <a:off x="2243544" y="3502704"/>
            <a:ext cx="1473652" cy="676667"/>
          </a:xfrm>
          <a:custGeom>
            <a:avLst/>
            <a:gdLst>
              <a:gd name="connsiteX0" fmla="*/ 0 w 1621790"/>
              <a:gd name="connsiteY0" fmla="*/ 0 h 796688"/>
              <a:gd name="connsiteX1" fmla="*/ 1312459 w 1621790"/>
              <a:gd name="connsiteY1" fmla="*/ 0 h 796688"/>
              <a:gd name="connsiteX2" fmla="*/ 1312459 w 1621790"/>
              <a:gd name="connsiteY2" fmla="*/ 335040 h 796688"/>
              <a:gd name="connsiteX3" fmla="*/ 1361757 w 1621790"/>
              <a:gd name="connsiteY3" fmla="*/ 335040 h 796688"/>
              <a:gd name="connsiteX4" fmla="*/ 1386701 w 1621790"/>
              <a:gd name="connsiteY4" fmla="*/ 296253 h 796688"/>
              <a:gd name="connsiteX5" fmla="*/ 1484078 w 1621790"/>
              <a:gd name="connsiteY5" fmla="*/ 253965 h 796688"/>
              <a:gd name="connsiteX6" fmla="*/ 1621790 w 1621790"/>
              <a:gd name="connsiteY6" fmla="*/ 398344 h 796688"/>
              <a:gd name="connsiteX7" fmla="*/ 1484078 w 1621790"/>
              <a:gd name="connsiteY7" fmla="*/ 542723 h 796688"/>
              <a:gd name="connsiteX8" fmla="*/ 1386701 w 1621790"/>
              <a:gd name="connsiteY8" fmla="*/ 500436 h 796688"/>
              <a:gd name="connsiteX9" fmla="*/ 1361755 w 1621790"/>
              <a:gd name="connsiteY9" fmla="*/ 461645 h 796688"/>
              <a:gd name="connsiteX10" fmla="*/ 1312459 w 1621790"/>
              <a:gd name="connsiteY10" fmla="*/ 461645 h 796688"/>
              <a:gd name="connsiteX11" fmla="*/ 1312459 w 1621790"/>
              <a:gd name="connsiteY11" fmla="*/ 796688 h 796688"/>
              <a:gd name="connsiteX12" fmla="*/ 0 w 1621790"/>
              <a:gd name="connsiteY12" fmla="*/ 796688 h 7966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21790" h="796688">
                <a:moveTo>
                  <a:pt x="0" y="0"/>
                </a:moveTo>
                <a:lnTo>
                  <a:pt x="1312459" y="0"/>
                </a:lnTo>
                <a:lnTo>
                  <a:pt x="1312459" y="335040"/>
                </a:lnTo>
                <a:lnTo>
                  <a:pt x="1361757" y="335040"/>
                </a:lnTo>
                <a:lnTo>
                  <a:pt x="1386701" y="296253"/>
                </a:lnTo>
                <a:cubicBezTo>
                  <a:pt x="1411622" y="270126"/>
                  <a:pt x="1446050" y="253965"/>
                  <a:pt x="1484078" y="253965"/>
                </a:cubicBezTo>
                <a:cubicBezTo>
                  <a:pt x="1560134" y="253965"/>
                  <a:pt x="1621790" y="318606"/>
                  <a:pt x="1621790" y="398344"/>
                </a:cubicBezTo>
                <a:cubicBezTo>
                  <a:pt x="1621790" y="478082"/>
                  <a:pt x="1560134" y="542723"/>
                  <a:pt x="1484078" y="542723"/>
                </a:cubicBezTo>
                <a:cubicBezTo>
                  <a:pt x="1446050" y="542723"/>
                  <a:pt x="1411622" y="526563"/>
                  <a:pt x="1386701" y="500436"/>
                </a:cubicBezTo>
                <a:lnTo>
                  <a:pt x="1361755" y="461645"/>
                </a:lnTo>
                <a:lnTo>
                  <a:pt x="1312459" y="461645"/>
                </a:lnTo>
                <a:lnTo>
                  <a:pt x="1312459" y="796688"/>
                </a:lnTo>
                <a:lnTo>
                  <a:pt x="0" y="796688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/>
              <a:t>Document</a:t>
            </a:r>
            <a:br>
              <a:rPr lang="en-US" sz="1600" b="1" dirty="0"/>
            </a:br>
            <a:r>
              <a:rPr lang="en-US" sz="1600" b="1" dirty="0"/>
              <a:t>Database</a:t>
            </a:r>
          </a:p>
        </p:txBody>
      </p:sp>
      <p:sp>
        <p:nvSpPr>
          <p:cNvPr id="16" name="Szövegdoboz 7">
            <a:extLst>
              <a:ext uri="{FF2B5EF4-FFF2-40B4-BE49-F238E27FC236}">
                <a16:creationId xmlns:a16="http://schemas.microsoft.com/office/drawing/2014/main" id="{44908C04-6C89-4727-89CE-E36FF9140D1E}"/>
              </a:ext>
            </a:extLst>
          </p:cNvPr>
          <p:cNvSpPr txBox="1"/>
          <p:nvPr/>
        </p:nvSpPr>
        <p:spPr>
          <a:xfrm>
            <a:off x="4664159" y="1594080"/>
            <a:ext cx="19419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rebuchet MS" panose="020B0603020202020204" pitchFamily="34" charset="0"/>
                <a:ea typeface="Verdana" panose="020B0604030504040204" pitchFamily="34" charset="0"/>
                <a:cs typeface="Tahoma" panose="020B0604030504040204" pitchFamily="34" charset="0"/>
              </a:rPr>
              <a:t>Hazard</a:t>
            </a:r>
          </a:p>
        </p:txBody>
      </p:sp>
      <p:sp>
        <p:nvSpPr>
          <p:cNvPr id="17" name="Szövegdoboz 7">
            <a:extLst>
              <a:ext uri="{FF2B5EF4-FFF2-40B4-BE49-F238E27FC236}">
                <a16:creationId xmlns:a16="http://schemas.microsoft.com/office/drawing/2014/main" id="{C1CFBB83-F7BD-4060-A2DE-A51C3D1359F4}"/>
              </a:ext>
            </a:extLst>
          </p:cNvPr>
          <p:cNvSpPr txBox="1"/>
          <p:nvPr/>
        </p:nvSpPr>
        <p:spPr>
          <a:xfrm>
            <a:off x="6970148" y="1594080"/>
            <a:ext cx="19419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rebuchet MS" panose="020B0603020202020204" pitchFamily="34" charset="0"/>
                <a:ea typeface="Verdana" panose="020B0604030504040204" pitchFamily="34" charset="0"/>
                <a:cs typeface="Tahoma" panose="020B0604030504040204" pitchFamily="34" charset="0"/>
              </a:rPr>
              <a:t>Modeling</a:t>
            </a:r>
          </a:p>
        </p:txBody>
      </p:sp>
      <p:sp>
        <p:nvSpPr>
          <p:cNvPr id="18" name="Szövegdoboz 7">
            <a:extLst>
              <a:ext uri="{FF2B5EF4-FFF2-40B4-BE49-F238E27FC236}">
                <a16:creationId xmlns:a16="http://schemas.microsoft.com/office/drawing/2014/main" id="{CEB8E13C-BE45-4213-ADFC-97B6DBB58BB2}"/>
              </a:ext>
            </a:extLst>
          </p:cNvPr>
          <p:cNvSpPr txBox="1"/>
          <p:nvPr/>
        </p:nvSpPr>
        <p:spPr>
          <a:xfrm>
            <a:off x="9427069" y="1617961"/>
            <a:ext cx="13077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rebuchet MS" panose="020B0603020202020204" pitchFamily="34" charset="0"/>
                <a:ea typeface="Verdana" panose="020B0604030504040204" pitchFamily="34" charset="0"/>
                <a:cs typeface="Tahoma" panose="020B0604030504040204" pitchFamily="34" charset="0"/>
              </a:rPr>
              <a:t>Losses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19AF1F39-3224-47D8-85AC-7C30621BC2B1}"/>
              </a:ext>
            </a:extLst>
          </p:cNvPr>
          <p:cNvSpPr/>
          <p:nvPr/>
        </p:nvSpPr>
        <p:spPr>
          <a:xfrm>
            <a:off x="4743283" y="3501788"/>
            <a:ext cx="1473652" cy="673051"/>
          </a:xfrm>
          <a:custGeom>
            <a:avLst/>
            <a:gdLst>
              <a:gd name="connsiteX0" fmla="*/ 0 w 1621790"/>
              <a:gd name="connsiteY0" fmla="*/ 0 h 796688"/>
              <a:gd name="connsiteX1" fmla="*/ 1312459 w 1621790"/>
              <a:gd name="connsiteY1" fmla="*/ 0 h 796688"/>
              <a:gd name="connsiteX2" fmla="*/ 1312459 w 1621790"/>
              <a:gd name="connsiteY2" fmla="*/ 335040 h 796688"/>
              <a:gd name="connsiteX3" fmla="*/ 1361757 w 1621790"/>
              <a:gd name="connsiteY3" fmla="*/ 335040 h 796688"/>
              <a:gd name="connsiteX4" fmla="*/ 1386701 w 1621790"/>
              <a:gd name="connsiteY4" fmla="*/ 296253 h 796688"/>
              <a:gd name="connsiteX5" fmla="*/ 1484078 w 1621790"/>
              <a:gd name="connsiteY5" fmla="*/ 253965 h 796688"/>
              <a:gd name="connsiteX6" fmla="*/ 1621790 w 1621790"/>
              <a:gd name="connsiteY6" fmla="*/ 398344 h 796688"/>
              <a:gd name="connsiteX7" fmla="*/ 1484078 w 1621790"/>
              <a:gd name="connsiteY7" fmla="*/ 542723 h 796688"/>
              <a:gd name="connsiteX8" fmla="*/ 1386701 w 1621790"/>
              <a:gd name="connsiteY8" fmla="*/ 500436 h 796688"/>
              <a:gd name="connsiteX9" fmla="*/ 1361755 w 1621790"/>
              <a:gd name="connsiteY9" fmla="*/ 461645 h 796688"/>
              <a:gd name="connsiteX10" fmla="*/ 1312459 w 1621790"/>
              <a:gd name="connsiteY10" fmla="*/ 461645 h 796688"/>
              <a:gd name="connsiteX11" fmla="*/ 1312459 w 1621790"/>
              <a:gd name="connsiteY11" fmla="*/ 796688 h 796688"/>
              <a:gd name="connsiteX12" fmla="*/ 0 w 1621790"/>
              <a:gd name="connsiteY12" fmla="*/ 796688 h 796688"/>
              <a:gd name="connsiteX13" fmla="*/ 0 w 1621790"/>
              <a:gd name="connsiteY13" fmla="*/ 461646 h 796688"/>
              <a:gd name="connsiteX14" fmla="*/ 49296 w 1621790"/>
              <a:gd name="connsiteY14" fmla="*/ 461646 h 796688"/>
              <a:gd name="connsiteX15" fmla="*/ 74242 w 1621790"/>
              <a:gd name="connsiteY15" fmla="*/ 500437 h 796688"/>
              <a:gd name="connsiteX16" fmla="*/ 171619 w 1621790"/>
              <a:gd name="connsiteY16" fmla="*/ 542724 h 796688"/>
              <a:gd name="connsiteX17" fmla="*/ 309331 w 1621790"/>
              <a:gd name="connsiteY17" fmla="*/ 398345 h 796688"/>
              <a:gd name="connsiteX18" fmla="*/ 171619 w 1621790"/>
              <a:gd name="connsiteY18" fmla="*/ 253966 h 796688"/>
              <a:gd name="connsiteX19" fmla="*/ 74242 w 1621790"/>
              <a:gd name="connsiteY19" fmla="*/ 296254 h 796688"/>
              <a:gd name="connsiteX20" fmla="*/ 49298 w 1621790"/>
              <a:gd name="connsiteY20" fmla="*/ 335041 h 796688"/>
              <a:gd name="connsiteX21" fmla="*/ 0 w 1621790"/>
              <a:gd name="connsiteY21" fmla="*/ 335041 h 7966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621790" h="796688">
                <a:moveTo>
                  <a:pt x="0" y="0"/>
                </a:moveTo>
                <a:lnTo>
                  <a:pt x="1312459" y="0"/>
                </a:lnTo>
                <a:lnTo>
                  <a:pt x="1312459" y="335040"/>
                </a:lnTo>
                <a:lnTo>
                  <a:pt x="1361757" y="335040"/>
                </a:lnTo>
                <a:lnTo>
                  <a:pt x="1386701" y="296253"/>
                </a:lnTo>
                <a:cubicBezTo>
                  <a:pt x="1411622" y="270126"/>
                  <a:pt x="1446050" y="253965"/>
                  <a:pt x="1484078" y="253965"/>
                </a:cubicBezTo>
                <a:cubicBezTo>
                  <a:pt x="1560134" y="253965"/>
                  <a:pt x="1621790" y="318606"/>
                  <a:pt x="1621790" y="398344"/>
                </a:cubicBezTo>
                <a:cubicBezTo>
                  <a:pt x="1621790" y="478082"/>
                  <a:pt x="1560134" y="542723"/>
                  <a:pt x="1484078" y="542723"/>
                </a:cubicBezTo>
                <a:cubicBezTo>
                  <a:pt x="1446050" y="542723"/>
                  <a:pt x="1411622" y="526563"/>
                  <a:pt x="1386701" y="500436"/>
                </a:cubicBezTo>
                <a:lnTo>
                  <a:pt x="1361755" y="461645"/>
                </a:lnTo>
                <a:lnTo>
                  <a:pt x="1312459" y="461645"/>
                </a:lnTo>
                <a:lnTo>
                  <a:pt x="1312459" y="796688"/>
                </a:lnTo>
                <a:lnTo>
                  <a:pt x="0" y="796688"/>
                </a:lnTo>
                <a:lnTo>
                  <a:pt x="0" y="461646"/>
                </a:lnTo>
                <a:lnTo>
                  <a:pt x="49296" y="461646"/>
                </a:lnTo>
                <a:lnTo>
                  <a:pt x="74242" y="500437"/>
                </a:lnTo>
                <a:cubicBezTo>
                  <a:pt x="99163" y="526564"/>
                  <a:pt x="133591" y="542724"/>
                  <a:pt x="171619" y="542724"/>
                </a:cubicBezTo>
                <a:cubicBezTo>
                  <a:pt x="247675" y="542724"/>
                  <a:pt x="309331" y="478083"/>
                  <a:pt x="309331" y="398345"/>
                </a:cubicBezTo>
                <a:cubicBezTo>
                  <a:pt x="309331" y="318607"/>
                  <a:pt x="247675" y="253966"/>
                  <a:pt x="171619" y="253966"/>
                </a:cubicBezTo>
                <a:cubicBezTo>
                  <a:pt x="133591" y="253966"/>
                  <a:pt x="99163" y="270127"/>
                  <a:pt x="74242" y="296254"/>
                </a:cubicBezTo>
                <a:lnTo>
                  <a:pt x="49298" y="335041"/>
                </a:lnTo>
                <a:lnTo>
                  <a:pt x="0" y="335041"/>
                </a:lnTo>
                <a:close/>
              </a:path>
            </a:pathLst>
          </a:cu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NNGM.py</a:t>
            </a: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222D88C5-7F87-42D8-88BF-A1BB0FFAE629}"/>
              </a:ext>
            </a:extLst>
          </p:cNvPr>
          <p:cNvSpPr/>
          <p:nvPr/>
        </p:nvSpPr>
        <p:spPr>
          <a:xfrm>
            <a:off x="5562361" y="4520686"/>
            <a:ext cx="1621790" cy="796688"/>
          </a:xfrm>
          <a:custGeom>
            <a:avLst/>
            <a:gdLst>
              <a:gd name="connsiteX0" fmla="*/ 0 w 1621790"/>
              <a:gd name="connsiteY0" fmla="*/ 0 h 796688"/>
              <a:gd name="connsiteX1" fmla="*/ 1312459 w 1621790"/>
              <a:gd name="connsiteY1" fmla="*/ 0 h 796688"/>
              <a:gd name="connsiteX2" fmla="*/ 1312459 w 1621790"/>
              <a:gd name="connsiteY2" fmla="*/ 335040 h 796688"/>
              <a:gd name="connsiteX3" fmla="*/ 1361757 w 1621790"/>
              <a:gd name="connsiteY3" fmla="*/ 335040 h 796688"/>
              <a:gd name="connsiteX4" fmla="*/ 1386701 w 1621790"/>
              <a:gd name="connsiteY4" fmla="*/ 296253 h 796688"/>
              <a:gd name="connsiteX5" fmla="*/ 1484078 w 1621790"/>
              <a:gd name="connsiteY5" fmla="*/ 253965 h 796688"/>
              <a:gd name="connsiteX6" fmla="*/ 1621790 w 1621790"/>
              <a:gd name="connsiteY6" fmla="*/ 398344 h 796688"/>
              <a:gd name="connsiteX7" fmla="*/ 1484078 w 1621790"/>
              <a:gd name="connsiteY7" fmla="*/ 542723 h 796688"/>
              <a:gd name="connsiteX8" fmla="*/ 1386701 w 1621790"/>
              <a:gd name="connsiteY8" fmla="*/ 500436 h 796688"/>
              <a:gd name="connsiteX9" fmla="*/ 1361755 w 1621790"/>
              <a:gd name="connsiteY9" fmla="*/ 461645 h 796688"/>
              <a:gd name="connsiteX10" fmla="*/ 1312459 w 1621790"/>
              <a:gd name="connsiteY10" fmla="*/ 461645 h 796688"/>
              <a:gd name="connsiteX11" fmla="*/ 1312459 w 1621790"/>
              <a:gd name="connsiteY11" fmla="*/ 796688 h 796688"/>
              <a:gd name="connsiteX12" fmla="*/ 0 w 1621790"/>
              <a:gd name="connsiteY12" fmla="*/ 796688 h 796688"/>
              <a:gd name="connsiteX13" fmla="*/ 0 w 1621790"/>
              <a:gd name="connsiteY13" fmla="*/ 461646 h 796688"/>
              <a:gd name="connsiteX14" fmla="*/ 49296 w 1621790"/>
              <a:gd name="connsiteY14" fmla="*/ 461646 h 796688"/>
              <a:gd name="connsiteX15" fmla="*/ 74242 w 1621790"/>
              <a:gd name="connsiteY15" fmla="*/ 500437 h 796688"/>
              <a:gd name="connsiteX16" fmla="*/ 171619 w 1621790"/>
              <a:gd name="connsiteY16" fmla="*/ 542724 h 796688"/>
              <a:gd name="connsiteX17" fmla="*/ 309331 w 1621790"/>
              <a:gd name="connsiteY17" fmla="*/ 398345 h 796688"/>
              <a:gd name="connsiteX18" fmla="*/ 171619 w 1621790"/>
              <a:gd name="connsiteY18" fmla="*/ 253966 h 796688"/>
              <a:gd name="connsiteX19" fmla="*/ 74242 w 1621790"/>
              <a:gd name="connsiteY19" fmla="*/ 296254 h 796688"/>
              <a:gd name="connsiteX20" fmla="*/ 49298 w 1621790"/>
              <a:gd name="connsiteY20" fmla="*/ 335041 h 796688"/>
              <a:gd name="connsiteX21" fmla="*/ 0 w 1621790"/>
              <a:gd name="connsiteY21" fmla="*/ 335041 h 7966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621790" h="796688">
                <a:moveTo>
                  <a:pt x="0" y="0"/>
                </a:moveTo>
                <a:lnTo>
                  <a:pt x="1312459" y="0"/>
                </a:lnTo>
                <a:lnTo>
                  <a:pt x="1312459" y="335040"/>
                </a:lnTo>
                <a:lnTo>
                  <a:pt x="1361757" y="335040"/>
                </a:lnTo>
                <a:lnTo>
                  <a:pt x="1386701" y="296253"/>
                </a:lnTo>
                <a:cubicBezTo>
                  <a:pt x="1411622" y="270126"/>
                  <a:pt x="1446050" y="253965"/>
                  <a:pt x="1484078" y="253965"/>
                </a:cubicBezTo>
                <a:cubicBezTo>
                  <a:pt x="1560134" y="253965"/>
                  <a:pt x="1621790" y="318606"/>
                  <a:pt x="1621790" y="398344"/>
                </a:cubicBezTo>
                <a:cubicBezTo>
                  <a:pt x="1621790" y="478082"/>
                  <a:pt x="1560134" y="542723"/>
                  <a:pt x="1484078" y="542723"/>
                </a:cubicBezTo>
                <a:cubicBezTo>
                  <a:pt x="1446050" y="542723"/>
                  <a:pt x="1411622" y="526563"/>
                  <a:pt x="1386701" y="500436"/>
                </a:cubicBezTo>
                <a:lnTo>
                  <a:pt x="1361755" y="461645"/>
                </a:lnTo>
                <a:lnTo>
                  <a:pt x="1312459" y="461645"/>
                </a:lnTo>
                <a:lnTo>
                  <a:pt x="1312459" y="796688"/>
                </a:lnTo>
                <a:lnTo>
                  <a:pt x="0" y="796688"/>
                </a:lnTo>
                <a:lnTo>
                  <a:pt x="0" y="461646"/>
                </a:lnTo>
                <a:lnTo>
                  <a:pt x="49296" y="461646"/>
                </a:lnTo>
                <a:lnTo>
                  <a:pt x="74242" y="500437"/>
                </a:lnTo>
                <a:cubicBezTo>
                  <a:pt x="99163" y="526564"/>
                  <a:pt x="133591" y="542724"/>
                  <a:pt x="171619" y="542724"/>
                </a:cubicBezTo>
                <a:cubicBezTo>
                  <a:pt x="247675" y="542724"/>
                  <a:pt x="309331" y="478083"/>
                  <a:pt x="309331" y="398345"/>
                </a:cubicBezTo>
                <a:cubicBezTo>
                  <a:pt x="309331" y="318607"/>
                  <a:pt x="247675" y="253966"/>
                  <a:pt x="171619" y="253966"/>
                </a:cubicBezTo>
                <a:cubicBezTo>
                  <a:pt x="133591" y="253966"/>
                  <a:pt x="99163" y="270127"/>
                  <a:pt x="74242" y="296254"/>
                </a:cubicBezTo>
                <a:lnTo>
                  <a:pt x="49298" y="335041"/>
                </a:lnTo>
                <a:lnTo>
                  <a:pt x="0" y="335041"/>
                </a:lnTo>
                <a:close/>
              </a:path>
            </a:pathLst>
          </a:cu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Seismic</a:t>
            </a:r>
          </a:p>
          <a:p>
            <a:pPr algn="ctr"/>
            <a:r>
              <a:rPr lang="en-US" sz="1400" b="1" dirty="0"/>
              <a:t>Hazard</a:t>
            </a:r>
          </a:p>
          <a:p>
            <a:pPr algn="ctr"/>
            <a:r>
              <a:rPr lang="en-US" sz="1400" b="1" dirty="0"/>
              <a:t>Analysis </a:t>
            </a: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485B2828-53F3-4CC7-A14F-2BE322C1844F}"/>
              </a:ext>
            </a:extLst>
          </p:cNvPr>
          <p:cNvSpPr/>
          <p:nvPr/>
        </p:nvSpPr>
        <p:spPr>
          <a:xfrm>
            <a:off x="4242228" y="4520686"/>
            <a:ext cx="1621790" cy="796688"/>
          </a:xfrm>
          <a:custGeom>
            <a:avLst/>
            <a:gdLst>
              <a:gd name="connsiteX0" fmla="*/ 0 w 1621790"/>
              <a:gd name="connsiteY0" fmla="*/ 0 h 796688"/>
              <a:gd name="connsiteX1" fmla="*/ 1312459 w 1621790"/>
              <a:gd name="connsiteY1" fmla="*/ 0 h 796688"/>
              <a:gd name="connsiteX2" fmla="*/ 1312459 w 1621790"/>
              <a:gd name="connsiteY2" fmla="*/ 335040 h 796688"/>
              <a:gd name="connsiteX3" fmla="*/ 1361757 w 1621790"/>
              <a:gd name="connsiteY3" fmla="*/ 335040 h 796688"/>
              <a:gd name="connsiteX4" fmla="*/ 1386701 w 1621790"/>
              <a:gd name="connsiteY4" fmla="*/ 296253 h 796688"/>
              <a:gd name="connsiteX5" fmla="*/ 1484078 w 1621790"/>
              <a:gd name="connsiteY5" fmla="*/ 253965 h 796688"/>
              <a:gd name="connsiteX6" fmla="*/ 1621790 w 1621790"/>
              <a:gd name="connsiteY6" fmla="*/ 398344 h 796688"/>
              <a:gd name="connsiteX7" fmla="*/ 1484078 w 1621790"/>
              <a:gd name="connsiteY7" fmla="*/ 542723 h 796688"/>
              <a:gd name="connsiteX8" fmla="*/ 1386701 w 1621790"/>
              <a:gd name="connsiteY8" fmla="*/ 500436 h 796688"/>
              <a:gd name="connsiteX9" fmla="*/ 1361755 w 1621790"/>
              <a:gd name="connsiteY9" fmla="*/ 461645 h 796688"/>
              <a:gd name="connsiteX10" fmla="*/ 1312459 w 1621790"/>
              <a:gd name="connsiteY10" fmla="*/ 461645 h 796688"/>
              <a:gd name="connsiteX11" fmla="*/ 1312459 w 1621790"/>
              <a:gd name="connsiteY11" fmla="*/ 796688 h 796688"/>
              <a:gd name="connsiteX12" fmla="*/ 0 w 1621790"/>
              <a:gd name="connsiteY12" fmla="*/ 796688 h 7966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21790" h="796688">
                <a:moveTo>
                  <a:pt x="0" y="0"/>
                </a:moveTo>
                <a:lnTo>
                  <a:pt x="1312459" y="0"/>
                </a:lnTo>
                <a:lnTo>
                  <a:pt x="1312459" y="335040"/>
                </a:lnTo>
                <a:lnTo>
                  <a:pt x="1361757" y="335040"/>
                </a:lnTo>
                <a:lnTo>
                  <a:pt x="1386701" y="296253"/>
                </a:lnTo>
                <a:cubicBezTo>
                  <a:pt x="1411622" y="270126"/>
                  <a:pt x="1446050" y="253965"/>
                  <a:pt x="1484078" y="253965"/>
                </a:cubicBezTo>
                <a:cubicBezTo>
                  <a:pt x="1560134" y="253965"/>
                  <a:pt x="1621790" y="318606"/>
                  <a:pt x="1621790" y="398344"/>
                </a:cubicBezTo>
                <a:cubicBezTo>
                  <a:pt x="1621790" y="478082"/>
                  <a:pt x="1560134" y="542723"/>
                  <a:pt x="1484078" y="542723"/>
                </a:cubicBezTo>
                <a:cubicBezTo>
                  <a:pt x="1446050" y="542723"/>
                  <a:pt x="1411622" y="526563"/>
                  <a:pt x="1386701" y="500436"/>
                </a:cubicBezTo>
                <a:lnTo>
                  <a:pt x="1361755" y="461645"/>
                </a:lnTo>
                <a:lnTo>
                  <a:pt x="1312459" y="461645"/>
                </a:lnTo>
                <a:lnTo>
                  <a:pt x="1312459" y="796688"/>
                </a:lnTo>
                <a:lnTo>
                  <a:pt x="0" y="796688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/>
              <a:t>Generic BIM</a:t>
            </a:r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BF50B93D-E361-4DC6-B293-B214FAC07BB8}"/>
              </a:ext>
            </a:extLst>
          </p:cNvPr>
          <p:cNvSpPr/>
          <p:nvPr/>
        </p:nvSpPr>
        <p:spPr>
          <a:xfrm>
            <a:off x="6872102" y="4520613"/>
            <a:ext cx="1621790" cy="796688"/>
          </a:xfrm>
          <a:custGeom>
            <a:avLst/>
            <a:gdLst>
              <a:gd name="connsiteX0" fmla="*/ 0 w 1621790"/>
              <a:gd name="connsiteY0" fmla="*/ 0 h 796688"/>
              <a:gd name="connsiteX1" fmla="*/ 1312459 w 1621790"/>
              <a:gd name="connsiteY1" fmla="*/ 0 h 796688"/>
              <a:gd name="connsiteX2" fmla="*/ 1312459 w 1621790"/>
              <a:gd name="connsiteY2" fmla="*/ 335040 h 796688"/>
              <a:gd name="connsiteX3" fmla="*/ 1361757 w 1621790"/>
              <a:gd name="connsiteY3" fmla="*/ 335040 h 796688"/>
              <a:gd name="connsiteX4" fmla="*/ 1386701 w 1621790"/>
              <a:gd name="connsiteY4" fmla="*/ 296253 h 796688"/>
              <a:gd name="connsiteX5" fmla="*/ 1484078 w 1621790"/>
              <a:gd name="connsiteY5" fmla="*/ 253965 h 796688"/>
              <a:gd name="connsiteX6" fmla="*/ 1621790 w 1621790"/>
              <a:gd name="connsiteY6" fmla="*/ 398344 h 796688"/>
              <a:gd name="connsiteX7" fmla="*/ 1484078 w 1621790"/>
              <a:gd name="connsiteY7" fmla="*/ 542723 h 796688"/>
              <a:gd name="connsiteX8" fmla="*/ 1386701 w 1621790"/>
              <a:gd name="connsiteY8" fmla="*/ 500436 h 796688"/>
              <a:gd name="connsiteX9" fmla="*/ 1361755 w 1621790"/>
              <a:gd name="connsiteY9" fmla="*/ 461645 h 796688"/>
              <a:gd name="connsiteX10" fmla="*/ 1312459 w 1621790"/>
              <a:gd name="connsiteY10" fmla="*/ 461645 h 796688"/>
              <a:gd name="connsiteX11" fmla="*/ 1312459 w 1621790"/>
              <a:gd name="connsiteY11" fmla="*/ 796688 h 796688"/>
              <a:gd name="connsiteX12" fmla="*/ 0 w 1621790"/>
              <a:gd name="connsiteY12" fmla="*/ 796688 h 796688"/>
              <a:gd name="connsiteX13" fmla="*/ 0 w 1621790"/>
              <a:gd name="connsiteY13" fmla="*/ 461646 h 796688"/>
              <a:gd name="connsiteX14" fmla="*/ 49296 w 1621790"/>
              <a:gd name="connsiteY14" fmla="*/ 461646 h 796688"/>
              <a:gd name="connsiteX15" fmla="*/ 74242 w 1621790"/>
              <a:gd name="connsiteY15" fmla="*/ 500437 h 796688"/>
              <a:gd name="connsiteX16" fmla="*/ 171619 w 1621790"/>
              <a:gd name="connsiteY16" fmla="*/ 542724 h 796688"/>
              <a:gd name="connsiteX17" fmla="*/ 309331 w 1621790"/>
              <a:gd name="connsiteY17" fmla="*/ 398345 h 796688"/>
              <a:gd name="connsiteX18" fmla="*/ 171619 w 1621790"/>
              <a:gd name="connsiteY18" fmla="*/ 253966 h 796688"/>
              <a:gd name="connsiteX19" fmla="*/ 74242 w 1621790"/>
              <a:gd name="connsiteY19" fmla="*/ 296254 h 796688"/>
              <a:gd name="connsiteX20" fmla="*/ 49298 w 1621790"/>
              <a:gd name="connsiteY20" fmla="*/ 335041 h 796688"/>
              <a:gd name="connsiteX21" fmla="*/ 0 w 1621790"/>
              <a:gd name="connsiteY21" fmla="*/ 335041 h 7966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621790" h="796688">
                <a:moveTo>
                  <a:pt x="0" y="0"/>
                </a:moveTo>
                <a:lnTo>
                  <a:pt x="1312459" y="0"/>
                </a:lnTo>
                <a:lnTo>
                  <a:pt x="1312459" y="335040"/>
                </a:lnTo>
                <a:lnTo>
                  <a:pt x="1361757" y="335040"/>
                </a:lnTo>
                <a:lnTo>
                  <a:pt x="1386701" y="296253"/>
                </a:lnTo>
                <a:cubicBezTo>
                  <a:pt x="1411622" y="270126"/>
                  <a:pt x="1446050" y="253965"/>
                  <a:pt x="1484078" y="253965"/>
                </a:cubicBezTo>
                <a:cubicBezTo>
                  <a:pt x="1560134" y="253965"/>
                  <a:pt x="1621790" y="318606"/>
                  <a:pt x="1621790" y="398344"/>
                </a:cubicBezTo>
                <a:cubicBezTo>
                  <a:pt x="1621790" y="478082"/>
                  <a:pt x="1560134" y="542723"/>
                  <a:pt x="1484078" y="542723"/>
                </a:cubicBezTo>
                <a:cubicBezTo>
                  <a:pt x="1446050" y="542723"/>
                  <a:pt x="1411622" y="526563"/>
                  <a:pt x="1386701" y="500436"/>
                </a:cubicBezTo>
                <a:lnTo>
                  <a:pt x="1361755" y="461645"/>
                </a:lnTo>
                <a:lnTo>
                  <a:pt x="1312459" y="461645"/>
                </a:lnTo>
                <a:lnTo>
                  <a:pt x="1312459" y="796688"/>
                </a:lnTo>
                <a:lnTo>
                  <a:pt x="0" y="796688"/>
                </a:lnTo>
                <a:lnTo>
                  <a:pt x="0" y="461646"/>
                </a:lnTo>
                <a:lnTo>
                  <a:pt x="49296" y="461646"/>
                </a:lnTo>
                <a:lnTo>
                  <a:pt x="74242" y="500437"/>
                </a:lnTo>
                <a:cubicBezTo>
                  <a:pt x="99163" y="526564"/>
                  <a:pt x="133591" y="542724"/>
                  <a:pt x="171619" y="542724"/>
                </a:cubicBezTo>
                <a:cubicBezTo>
                  <a:pt x="247675" y="542724"/>
                  <a:pt x="309331" y="478083"/>
                  <a:pt x="309331" y="398345"/>
                </a:cubicBezTo>
                <a:cubicBezTo>
                  <a:pt x="309331" y="318607"/>
                  <a:pt x="247675" y="253966"/>
                  <a:pt x="171619" y="253966"/>
                </a:cubicBezTo>
                <a:cubicBezTo>
                  <a:pt x="133591" y="253966"/>
                  <a:pt x="99163" y="270127"/>
                  <a:pt x="74242" y="296254"/>
                </a:cubicBezTo>
                <a:lnTo>
                  <a:pt x="49298" y="335041"/>
                </a:lnTo>
                <a:lnTo>
                  <a:pt x="0" y="335041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Simple</a:t>
            </a:r>
            <a:br>
              <a:rPr lang="en-US" sz="1400" b="1" dirty="0"/>
            </a:br>
            <a:r>
              <a:rPr lang="en-US" sz="1400" b="1" dirty="0"/>
              <a:t>Model</a:t>
            </a: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BE4137EC-28FF-49CA-B156-52E7385C3F4D}"/>
              </a:ext>
            </a:extLst>
          </p:cNvPr>
          <p:cNvSpPr/>
          <p:nvPr/>
        </p:nvSpPr>
        <p:spPr>
          <a:xfrm>
            <a:off x="8192235" y="4522422"/>
            <a:ext cx="1621790" cy="796688"/>
          </a:xfrm>
          <a:custGeom>
            <a:avLst/>
            <a:gdLst>
              <a:gd name="connsiteX0" fmla="*/ 0 w 1621790"/>
              <a:gd name="connsiteY0" fmla="*/ 0 h 796688"/>
              <a:gd name="connsiteX1" fmla="*/ 1312459 w 1621790"/>
              <a:gd name="connsiteY1" fmla="*/ 0 h 796688"/>
              <a:gd name="connsiteX2" fmla="*/ 1312459 w 1621790"/>
              <a:gd name="connsiteY2" fmla="*/ 335040 h 796688"/>
              <a:gd name="connsiteX3" fmla="*/ 1361757 w 1621790"/>
              <a:gd name="connsiteY3" fmla="*/ 335040 h 796688"/>
              <a:gd name="connsiteX4" fmla="*/ 1386701 w 1621790"/>
              <a:gd name="connsiteY4" fmla="*/ 296253 h 796688"/>
              <a:gd name="connsiteX5" fmla="*/ 1484078 w 1621790"/>
              <a:gd name="connsiteY5" fmla="*/ 253965 h 796688"/>
              <a:gd name="connsiteX6" fmla="*/ 1621790 w 1621790"/>
              <a:gd name="connsiteY6" fmla="*/ 398344 h 796688"/>
              <a:gd name="connsiteX7" fmla="*/ 1484078 w 1621790"/>
              <a:gd name="connsiteY7" fmla="*/ 542723 h 796688"/>
              <a:gd name="connsiteX8" fmla="*/ 1386701 w 1621790"/>
              <a:gd name="connsiteY8" fmla="*/ 500436 h 796688"/>
              <a:gd name="connsiteX9" fmla="*/ 1361755 w 1621790"/>
              <a:gd name="connsiteY9" fmla="*/ 461645 h 796688"/>
              <a:gd name="connsiteX10" fmla="*/ 1312459 w 1621790"/>
              <a:gd name="connsiteY10" fmla="*/ 461645 h 796688"/>
              <a:gd name="connsiteX11" fmla="*/ 1312459 w 1621790"/>
              <a:gd name="connsiteY11" fmla="*/ 796688 h 796688"/>
              <a:gd name="connsiteX12" fmla="*/ 0 w 1621790"/>
              <a:gd name="connsiteY12" fmla="*/ 796688 h 796688"/>
              <a:gd name="connsiteX13" fmla="*/ 0 w 1621790"/>
              <a:gd name="connsiteY13" fmla="*/ 461646 h 796688"/>
              <a:gd name="connsiteX14" fmla="*/ 49296 w 1621790"/>
              <a:gd name="connsiteY14" fmla="*/ 461646 h 796688"/>
              <a:gd name="connsiteX15" fmla="*/ 74242 w 1621790"/>
              <a:gd name="connsiteY15" fmla="*/ 500437 h 796688"/>
              <a:gd name="connsiteX16" fmla="*/ 171619 w 1621790"/>
              <a:gd name="connsiteY16" fmla="*/ 542724 h 796688"/>
              <a:gd name="connsiteX17" fmla="*/ 309331 w 1621790"/>
              <a:gd name="connsiteY17" fmla="*/ 398345 h 796688"/>
              <a:gd name="connsiteX18" fmla="*/ 171619 w 1621790"/>
              <a:gd name="connsiteY18" fmla="*/ 253966 h 796688"/>
              <a:gd name="connsiteX19" fmla="*/ 74242 w 1621790"/>
              <a:gd name="connsiteY19" fmla="*/ 296254 h 796688"/>
              <a:gd name="connsiteX20" fmla="*/ 49298 w 1621790"/>
              <a:gd name="connsiteY20" fmla="*/ 335041 h 796688"/>
              <a:gd name="connsiteX21" fmla="*/ 0 w 1621790"/>
              <a:gd name="connsiteY21" fmla="*/ 335041 h 7966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621790" h="796688">
                <a:moveTo>
                  <a:pt x="0" y="0"/>
                </a:moveTo>
                <a:lnTo>
                  <a:pt x="1312459" y="0"/>
                </a:lnTo>
                <a:lnTo>
                  <a:pt x="1312459" y="335040"/>
                </a:lnTo>
                <a:lnTo>
                  <a:pt x="1361757" y="335040"/>
                </a:lnTo>
                <a:lnTo>
                  <a:pt x="1386701" y="296253"/>
                </a:lnTo>
                <a:cubicBezTo>
                  <a:pt x="1411622" y="270126"/>
                  <a:pt x="1446050" y="253965"/>
                  <a:pt x="1484078" y="253965"/>
                </a:cubicBezTo>
                <a:cubicBezTo>
                  <a:pt x="1560134" y="253965"/>
                  <a:pt x="1621790" y="318606"/>
                  <a:pt x="1621790" y="398344"/>
                </a:cubicBezTo>
                <a:cubicBezTo>
                  <a:pt x="1621790" y="478082"/>
                  <a:pt x="1560134" y="542723"/>
                  <a:pt x="1484078" y="542723"/>
                </a:cubicBezTo>
                <a:cubicBezTo>
                  <a:pt x="1446050" y="542723"/>
                  <a:pt x="1411622" y="526563"/>
                  <a:pt x="1386701" y="500436"/>
                </a:cubicBezTo>
                <a:lnTo>
                  <a:pt x="1361755" y="461645"/>
                </a:lnTo>
                <a:lnTo>
                  <a:pt x="1312459" y="461645"/>
                </a:lnTo>
                <a:lnTo>
                  <a:pt x="1312459" y="796688"/>
                </a:lnTo>
                <a:lnTo>
                  <a:pt x="0" y="796688"/>
                </a:lnTo>
                <a:lnTo>
                  <a:pt x="0" y="461646"/>
                </a:lnTo>
                <a:lnTo>
                  <a:pt x="49296" y="461646"/>
                </a:lnTo>
                <a:lnTo>
                  <a:pt x="74242" y="500437"/>
                </a:lnTo>
                <a:cubicBezTo>
                  <a:pt x="99163" y="526564"/>
                  <a:pt x="133591" y="542724"/>
                  <a:pt x="171619" y="542724"/>
                </a:cubicBezTo>
                <a:cubicBezTo>
                  <a:pt x="247675" y="542724"/>
                  <a:pt x="309331" y="478083"/>
                  <a:pt x="309331" y="398345"/>
                </a:cubicBezTo>
                <a:cubicBezTo>
                  <a:pt x="309331" y="318607"/>
                  <a:pt x="247675" y="253966"/>
                  <a:pt x="171619" y="253966"/>
                </a:cubicBezTo>
                <a:cubicBezTo>
                  <a:pt x="133591" y="253966"/>
                  <a:pt x="99163" y="270127"/>
                  <a:pt x="74242" y="296254"/>
                </a:cubicBezTo>
                <a:lnTo>
                  <a:pt x="49298" y="335041"/>
                </a:lnTo>
                <a:lnTo>
                  <a:pt x="0" y="335041"/>
                </a:lnTo>
                <a:close/>
              </a:path>
            </a:pathLst>
          </a:cu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err="1"/>
              <a:t>Hazus</a:t>
            </a:r>
            <a:endParaRPr lang="en-US" sz="1400" b="1" dirty="0"/>
          </a:p>
        </p:txBody>
      </p:sp>
      <p:sp>
        <p:nvSpPr>
          <p:cNvPr id="39" name="Szövegdoboz 7">
            <a:extLst>
              <a:ext uri="{FF2B5EF4-FFF2-40B4-BE49-F238E27FC236}">
                <a16:creationId xmlns:a16="http://schemas.microsoft.com/office/drawing/2014/main" id="{3C339E88-C2B9-4445-8A69-8D26EE50BB48}"/>
              </a:ext>
            </a:extLst>
          </p:cNvPr>
          <p:cNvSpPr txBox="1"/>
          <p:nvPr/>
        </p:nvSpPr>
        <p:spPr>
          <a:xfrm>
            <a:off x="2310051" y="4694549"/>
            <a:ext cx="2070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ea typeface="Verdana" panose="020B0604030504040204" pitchFamily="34" charset="0"/>
                <a:cs typeface="Tahoma" panose="020B0604030504040204" pitchFamily="34" charset="0"/>
              </a:rPr>
              <a:t>Low Fidelity</a:t>
            </a:r>
          </a:p>
        </p:txBody>
      </p:sp>
      <p:sp>
        <p:nvSpPr>
          <p:cNvPr id="40" name="Szövegdoboz 7">
            <a:extLst>
              <a:ext uri="{FF2B5EF4-FFF2-40B4-BE49-F238E27FC236}">
                <a16:creationId xmlns:a16="http://schemas.microsoft.com/office/drawing/2014/main" id="{8F891778-BDD4-4759-A144-3FA57A895254}"/>
              </a:ext>
            </a:extLst>
          </p:cNvPr>
          <p:cNvSpPr txBox="1"/>
          <p:nvPr/>
        </p:nvSpPr>
        <p:spPr>
          <a:xfrm>
            <a:off x="2343807" y="5673720"/>
            <a:ext cx="1931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ea typeface="Verdana" panose="020B0604030504040204" pitchFamily="34" charset="0"/>
                <a:cs typeface="Tahoma" panose="020B0604030504040204" pitchFamily="34" charset="0"/>
              </a:rPr>
              <a:t>High Fidelity</a:t>
            </a:r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929135E7-B14A-41CC-8909-5460D394EDF1}"/>
              </a:ext>
            </a:extLst>
          </p:cNvPr>
          <p:cNvSpPr/>
          <p:nvPr/>
        </p:nvSpPr>
        <p:spPr>
          <a:xfrm>
            <a:off x="5562361" y="5572592"/>
            <a:ext cx="1621790" cy="796688"/>
          </a:xfrm>
          <a:custGeom>
            <a:avLst/>
            <a:gdLst>
              <a:gd name="connsiteX0" fmla="*/ 0 w 1621790"/>
              <a:gd name="connsiteY0" fmla="*/ 0 h 796688"/>
              <a:gd name="connsiteX1" fmla="*/ 1312459 w 1621790"/>
              <a:gd name="connsiteY1" fmla="*/ 0 h 796688"/>
              <a:gd name="connsiteX2" fmla="*/ 1312459 w 1621790"/>
              <a:gd name="connsiteY2" fmla="*/ 335040 h 796688"/>
              <a:gd name="connsiteX3" fmla="*/ 1361757 w 1621790"/>
              <a:gd name="connsiteY3" fmla="*/ 335040 h 796688"/>
              <a:gd name="connsiteX4" fmla="*/ 1386701 w 1621790"/>
              <a:gd name="connsiteY4" fmla="*/ 296253 h 796688"/>
              <a:gd name="connsiteX5" fmla="*/ 1484078 w 1621790"/>
              <a:gd name="connsiteY5" fmla="*/ 253965 h 796688"/>
              <a:gd name="connsiteX6" fmla="*/ 1621790 w 1621790"/>
              <a:gd name="connsiteY6" fmla="*/ 398344 h 796688"/>
              <a:gd name="connsiteX7" fmla="*/ 1484078 w 1621790"/>
              <a:gd name="connsiteY7" fmla="*/ 542723 h 796688"/>
              <a:gd name="connsiteX8" fmla="*/ 1386701 w 1621790"/>
              <a:gd name="connsiteY8" fmla="*/ 500436 h 796688"/>
              <a:gd name="connsiteX9" fmla="*/ 1361755 w 1621790"/>
              <a:gd name="connsiteY9" fmla="*/ 461645 h 796688"/>
              <a:gd name="connsiteX10" fmla="*/ 1312459 w 1621790"/>
              <a:gd name="connsiteY10" fmla="*/ 461645 h 796688"/>
              <a:gd name="connsiteX11" fmla="*/ 1312459 w 1621790"/>
              <a:gd name="connsiteY11" fmla="*/ 796688 h 796688"/>
              <a:gd name="connsiteX12" fmla="*/ 0 w 1621790"/>
              <a:gd name="connsiteY12" fmla="*/ 796688 h 796688"/>
              <a:gd name="connsiteX13" fmla="*/ 0 w 1621790"/>
              <a:gd name="connsiteY13" fmla="*/ 461646 h 796688"/>
              <a:gd name="connsiteX14" fmla="*/ 49296 w 1621790"/>
              <a:gd name="connsiteY14" fmla="*/ 461646 h 796688"/>
              <a:gd name="connsiteX15" fmla="*/ 74242 w 1621790"/>
              <a:gd name="connsiteY15" fmla="*/ 500437 h 796688"/>
              <a:gd name="connsiteX16" fmla="*/ 171619 w 1621790"/>
              <a:gd name="connsiteY16" fmla="*/ 542724 h 796688"/>
              <a:gd name="connsiteX17" fmla="*/ 309331 w 1621790"/>
              <a:gd name="connsiteY17" fmla="*/ 398345 h 796688"/>
              <a:gd name="connsiteX18" fmla="*/ 171619 w 1621790"/>
              <a:gd name="connsiteY18" fmla="*/ 253966 h 796688"/>
              <a:gd name="connsiteX19" fmla="*/ 74242 w 1621790"/>
              <a:gd name="connsiteY19" fmla="*/ 296254 h 796688"/>
              <a:gd name="connsiteX20" fmla="*/ 49298 w 1621790"/>
              <a:gd name="connsiteY20" fmla="*/ 335041 h 796688"/>
              <a:gd name="connsiteX21" fmla="*/ 0 w 1621790"/>
              <a:gd name="connsiteY21" fmla="*/ 335041 h 7966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621790" h="796688">
                <a:moveTo>
                  <a:pt x="0" y="0"/>
                </a:moveTo>
                <a:lnTo>
                  <a:pt x="1312459" y="0"/>
                </a:lnTo>
                <a:lnTo>
                  <a:pt x="1312459" y="335040"/>
                </a:lnTo>
                <a:lnTo>
                  <a:pt x="1361757" y="335040"/>
                </a:lnTo>
                <a:lnTo>
                  <a:pt x="1386701" y="296253"/>
                </a:lnTo>
                <a:cubicBezTo>
                  <a:pt x="1411622" y="270126"/>
                  <a:pt x="1446050" y="253965"/>
                  <a:pt x="1484078" y="253965"/>
                </a:cubicBezTo>
                <a:cubicBezTo>
                  <a:pt x="1560134" y="253965"/>
                  <a:pt x="1621790" y="318606"/>
                  <a:pt x="1621790" y="398344"/>
                </a:cubicBezTo>
                <a:cubicBezTo>
                  <a:pt x="1621790" y="478082"/>
                  <a:pt x="1560134" y="542723"/>
                  <a:pt x="1484078" y="542723"/>
                </a:cubicBezTo>
                <a:cubicBezTo>
                  <a:pt x="1446050" y="542723"/>
                  <a:pt x="1411622" y="526563"/>
                  <a:pt x="1386701" y="500436"/>
                </a:cubicBezTo>
                <a:lnTo>
                  <a:pt x="1361755" y="461645"/>
                </a:lnTo>
                <a:lnTo>
                  <a:pt x="1312459" y="461645"/>
                </a:lnTo>
                <a:lnTo>
                  <a:pt x="1312459" y="796688"/>
                </a:lnTo>
                <a:lnTo>
                  <a:pt x="0" y="796688"/>
                </a:lnTo>
                <a:lnTo>
                  <a:pt x="0" y="461646"/>
                </a:lnTo>
                <a:lnTo>
                  <a:pt x="49296" y="461646"/>
                </a:lnTo>
                <a:lnTo>
                  <a:pt x="74242" y="500437"/>
                </a:lnTo>
                <a:cubicBezTo>
                  <a:pt x="99163" y="526564"/>
                  <a:pt x="133591" y="542724"/>
                  <a:pt x="171619" y="542724"/>
                </a:cubicBezTo>
                <a:cubicBezTo>
                  <a:pt x="247675" y="542724"/>
                  <a:pt x="309331" y="478083"/>
                  <a:pt x="309331" y="398345"/>
                </a:cubicBezTo>
                <a:cubicBezTo>
                  <a:pt x="309331" y="318607"/>
                  <a:pt x="247675" y="253966"/>
                  <a:pt x="171619" y="253966"/>
                </a:cubicBezTo>
                <a:cubicBezTo>
                  <a:pt x="133591" y="253966"/>
                  <a:pt x="99163" y="270127"/>
                  <a:pt x="74242" y="296254"/>
                </a:cubicBezTo>
                <a:lnTo>
                  <a:pt x="49298" y="335041"/>
                </a:lnTo>
                <a:lnTo>
                  <a:pt x="0" y="335041"/>
                </a:lnTo>
                <a:close/>
              </a:path>
            </a:pathLst>
          </a:cu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Seismic</a:t>
            </a:r>
          </a:p>
          <a:p>
            <a:pPr algn="ctr"/>
            <a:r>
              <a:rPr lang="en-US" sz="1400" b="1" dirty="0"/>
              <a:t>Wave</a:t>
            </a:r>
          </a:p>
          <a:p>
            <a:pPr algn="ctr"/>
            <a:r>
              <a:rPr lang="en-US" sz="1400" b="1" dirty="0"/>
              <a:t>Propagation</a:t>
            </a:r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29813474-D680-4134-A19F-EF6CB9B9290B}"/>
              </a:ext>
            </a:extLst>
          </p:cNvPr>
          <p:cNvSpPr/>
          <p:nvPr/>
        </p:nvSpPr>
        <p:spPr>
          <a:xfrm>
            <a:off x="4242228" y="5572592"/>
            <a:ext cx="1621790" cy="796688"/>
          </a:xfrm>
          <a:custGeom>
            <a:avLst/>
            <a:gdLst>
              <a:gd name="connsiteX0" fmla="*/ 0 w 1621790"/>
              <a:gd name="connsiteY0" fmla="*/ 0 h 796688"/>
              <a:gd name="connsiteX1" fmla="*/ 1312459 w 1621790"/>
              <a:gd name="connsiteY1" fmla="*/ 0 h 796688"/>
              <a:gd name="connsiteX2" fmla="*/ 1312459 w 1621790"/>
              <a:gd name="connsiteY2" fmla="*/ 335040 h 796688"/>
              <a:gd name="connsiteX3" fmla="*/ 1361757 w 1621790"/>
              <a:gd name="connsiteY3" fmla="*/ 335040 h 796688"/>
              <a:gd name="connsiteX4" fmla="*/ 1386701 w 1621790"/>
              <a:gd name="connsiteY4" fmla="*/ 296253 h 796688"/>
              <a:gd name="connsiteX5" fmla="*/ 1484078 w 1621790"/>
              <a:gd name="connsiteY5" fmla="*/ 253965 h 796688"/>
              <a:gd name="connsiteX6" fmla="*/ 1621790 w 1621790"/>
              <a:gd name="connsiteY6" fmla="*/ 398344 h 796688"/>
              <a:gd name="connsiteX7" fmla="*/ 1484078 w 1621790"/>
              <a:gd name="connsiteY7" fmla="*/ 542723 h 796688"/>
              <a:gd name="connsiteX8" fmla="*/ 1386701 w 1621790"/>
              <a:gd name="connsiteY8" fmla="*/ 500436 h 796688"/>
              <a:gd name="connsiteX9" fmla="*/ 1361755 w 1621790"/>
              <a:gd name="connsiteY9" fmla="*/ 461645 h 796688"/>
              <a:gd name="connsiteX10" fmla="*/ 1312459 w 1621790"/>
              <a:gd name="connsiteY10" fmla="*/ 461645 h 796688"/>
              <a:gd name="connsiteX11" fmla="*/ 1312459 w 1621790"/>
              <a:gd name="connsiteY11" fmla="*/ 796688 h 796688"/>
              <a:gd name="connsiteX12" fmla="*/ 0 w 1621790"/>
              <a:gd name="connsiteY12" fmla="*/ 796688 h 7966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21790" h="796688">
                <a:moveTo>
                  <a:pt x="0" y="0"/>
                </a:moveTo>
                <a:lnTo>
                  <a:pt x="1312459" y="0"/>
                </a:lnTo>
                <a:lnTo>
                  <a:pt x="1312459" y="335040"/>
                </a:lnTo>
                <a:lnTo>
                  <a:pt x="1361757" y="335040"/>
                </a:lnTo>
                <a:lnTo>
                  <a:pt x="1386701" y="296253"/>
                </a:lnTo>
                <a:cubicBezTo>
                  <a:pt x="1411622" y="270126"/>
                  <a:pt x="1446050" y="253965"/>
                  <a:pt x="1484078" y="253965"/>
                </a:cubicBezTo>
                <a:cubicBezTo>
                  <a:pt x="1560134" y="253965"/>
                  <a:pt x="1621790" y="318606"/>
                  <a:pt x="1621790" y="398344"/>
                </a:cubicBezTo>
                <a:cubicBezTo>
                  <a:pt x="1621790" y="478082"/>
                  <a:pt x="1560134" y="542723"/>
                  <a:pt x="1484078" y="542723"/>
                </a:cubicBezTo>
                <a:cubicBezTo>
                  <a:pt x="1446050" y="542723"/>
                  <a:pt x="1411622" y="526563"/>
                  <a:pt x="1386701" y="500436"/>
                </a:cubicBezTo>
                <a:lnTo>
                  <a:pt x="1361755" y="461645"/>
                </a:lnTo>
                <a:lnTo>
                  <a:pt x="1312459" y="461645"/>
                </a:lnTo>
                <a:lnTo>
                  <a:pt x="1312459" y="796688"/>
                </a:lnTo>
                <a:lnTo>
                  <a:pt x="0" y="796688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/>
              <a:t>Detailed BIM</a:t>
            </a:r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F67373F1-F288-42EE-A79E-4DAB69EFC2A9}"/>
              </a:ext>
            </a:extLst>
          </p:cNvPr>
          <p:cNvSpPr/>
          <p:nvPr/>
        </p:nvSpPr>
        <p:spPr>
          <a:xfrm>
            <a:off x="6872102" y="5572519"/>
            <a:ext cx="1621790" cy="796688"/>
          </a:xfrm>
          <a:custGeom>
            <a:avLst/>
            <a:gdLst>
              <a:gd name="connsiteX0" fmla="*/ 0 w 1621790"/>
              <a:gd name="connsiteY0" fmla="*/ 0 h 796688"/>
              <a:gd name="connsiteX1" fmla="*/ 1312459 w 1621790"/>
              <a:gd name="connsiteY1" fmla="*/ 0 h 796688"/>
              <a:gd name="connsiteX2" fmla="*/ 1312459 w 1621790"/>
              <a:gd name="connsiteY2" fmla="*/ 335040 h 796688"/>
              <a:gd name="connsiteX3" fmla="*/ 1361757 w 1621790"/>
              <a:gd name="connsiteY3" fmla="*/ 335040 h 796688"/>
              <a:gd name="connsiteX4" fmla="*/ 1386701 w 1621790"/>
              <a:gd name="connsiteY4" fmla="*/ 296253 h 796688"/>
              <a:gd name="connsiteX5" fmla="*/ 1484078 w 1621790"/>
              <a:gd name="connsiteY5" fmla="*/ 253965 h 796688"/>
              <a:gd name="connsiteX6" fmla="*/ 1621790 w 1621790"/>
              <a:gd name="connsiteY6" fmla="*/ 398344 h 796688"/>
              <a:gd name="connsiteX7" fmla="*/ 1484078 w 1621790"/>
              <a:gd name="connsiteY7" fmla="*/ 542723 h 796688"/>
              <a:gd name="connsiteX8" fmla="*/ 1386701 w 1621790"/>
              <a:gd name="connsiteY8" fmla="*/ 500436 h 796688"/>
              <a:gd name="connsiteX9" fmla="*/ 1361755 w 1621790"/>
              <a:gd name="connsiteY9" fmla="*/ 461645 h 796688"/>
              <a:gd name="connsiteX10" fmla="*/ 1312459 w 1621790"/>
              <a:gd name="connsiteY10" fmla="*/ 461645 h 796688"/>
              <a:gd name="connsiteX11" fmla="*/ 1312459 w 1621790"/>
              <a:gd name="connsiteY11" fmla="*/ 796688 h 796688"/>
              <a:gd name="connsiteX12" fmla="*/ 0 w 1621790"/>
              <a:gd name="connsiteY12" fmla="*/ 796688 h 796688"/>
              <a:gd name="connsiteX13" fmla="*/ 0 w 1621790"/>
              <a:gd name="connsiteY13" fmla="*/ 461646 h 796688"/>
              <a:gd name="connsiteX14" fmla="*/ 49296 w 1621790"/>
              <a:gd name="connsiteY14" fmla="*/ 461646 h 796688"/>
              <a:gd name="connsiteX15" fmla="*/ 74242 w 1621790"/>
              <a:gd name="connsiteY15" fmla="*/ 500437 h 796688"/>
              <a:gd name="connsiteX16" fmla="*/ 171619 w 1621790"/>
              <a:gd name="connsiteY16" fmla="*/ 542724 h 796688"/>
              <a:gd name="connsiteX17" fmla="*/ 309331 w 1621790"/>
              <a:gd name="connsiteY17" fmla="*/ 398345 h 796688"/>
              <a:gd name="connsiteX18" fmla="*/ 171619 w 1621790"/>
              <a:gd name="connsiteY18" fmla="*/ 253966 h 796688"/>
              <a:gd name="connsiteX19" fmla="*/ 74242 w 1621790"/>
              <a:gd name="connsiteY19" fmla="*/ 296254 h 796688"/>
              <a:gd name="connsiteX20" fmla="*/ 49298 w 1621790"/>
              <a:gd name="connsiteY20" fmla="*/ 335041 h 796688"/>
              <a:gd name="connsiteX21" fmla="*/ 0 w 1621790"/>
              <a:gd name="connsiteY21" fmla="*/ 335041 h 7966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621790" h="796688">
                <a:moveTo>
                  <a:pt x="0" y="0"/>
                </a:moveTo>
                <a:lnTo>
                  <a:pt x="1312459" y="0"/>
                </a:lnTo>
                <a:lnTo>
                  <a:pt x="1312459" y="335040"/>
                </a:lnTo>
                <a:lnTo>
                  <a:pt x="1361757" y="335040"/>
                </a:lnTo>
                <a:lnTo>
                  <a:pt x="1386701" y="296253"/>
                </a:lnTo>
                <a:cubicBezTo>
                  <a:pt x="1411622" y="270126"/>
                  <a:pt x="1446050" y="253965"/>
                  <a:pt x="1484078" y="253965"/>
                </a:cubicBezTo>
                <a:cubicBezTo>
                  <a:pt x="1560134" y="253965"/>
                  <a:pt x="1621790" y="318606"/>
                  <a:pt x="1621790" y="398344"/>
                </a:cubicBezTo>
                <a:cubicBezTo>
                  <a:pt x="1621790" y="478082"/>
                  <a:pt x="1560134" y="542723"/>
                  <a:pt x="1484078" y="542723"/>
                </a:cubicBezTo>
                <a:cubicBezTo>
                  <a:pt x="1446050" y="542723"/>
                  <a:pt x="1411622" y="526563"/>
                  <a:pt x="1386701" y="500436"/>
                </a:cubicBezTo>
                <a:lnTo>
                  <a:pt x="1361755" y="461645"/>
                </a:lnTo>
                <a:lnTo>
                  <a:pt x="1312459" y="461645"/>
                </a:lnTo>
                <a:lnTo>
                  <a:pt x="1312459" y="796688"/>
                </a:lnTo>
                <a:lnTo>
                  <a:pt x="0" y="796688"/>
                </a:lnTo>
                <a:lnTo>
                  <a:pt x="0" y="461646"/>
                </a:lnTo>
                <a:lnTo>
                  <a:pt x="49296" y="461646"/>
                </a:lnTo>
                <a:lnTo>
                  <a:pt x="74242" y="500437"/>
                </a:lnTo>
                <a:cubicBezTo>
                  <a:pt x="99163" y="526564"/>
                  <a:pt x="133591" y="542724"/>
                  <a:pt x="171619" y="542724"/>
                </a:cubicBezTo>
                <a:cubicBezTo>
                  <a:pt x="247675" y="542724"/>
                  <a:pt x="309331" y="478083"/>
                  <a:pt x="309331" y="398345"/>
                </a:cubicBezTo>
                <a:cubicBezTo>
                  <a:pt x="309331" y="318607"/>
                  <a:pt x="247675" y="253966"/>
                  <a:pt x="171619" y="253966"/>
                </a:cubicBezTo>
                <a:cubicBezTo>
                  <a:pt x="133591" y="253966"/>
                  <a:pt x="99163" y="270127"/>
                  <a:pt x="74242" y="296254"/>
                </a:cubicBezTo>
                <a:lnTo>
                  <a:pt x="49298" y="335041"/>
                </a:lnTo>
                <a:lnTo>
                  <a:pt x="0" y="335041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High</a:t>
            </a:r>
            <a:br>
              <a:rPr lang="en-US" sz="1400" b="1" dirty="0"/>
            </a:br>
            <a:r>
              <a:rPr lang="en-US" sz="1400" b="1" dirty="0"/>
              <a:t>Fidelity</a:t>
            </a:r>
            <a:br>
              <a:rPr lang="en-US" sz="1400" b="1" dirty="0"/>
            </a:br>
            <a:r>
              <a:rPr lang="en-US" sz="1400" b="1" dirty="0"/>
              <a:t>Model</a:t>
            </a:r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D2EEA4B8-6889-40A9-83F7-621C52D0F5CB}"/>
              </a:ext>
            </a:extLst>
          </p:cNvPr>
          <p:cNvSpPr/>
          <p:nvPr/>
        </p:nvSpPr>
        <p:spPr>
          <a:xfrm>
            <a:off x="8192235" y="5571487"/>
            <a:ext cx="1621790" cy="796688"/>
          </a:xfrm>
          <a:custGeom>
            <a:avLst/>
            <a:gdLst>
              <a:gd name="connsiteX0" fmla="*/ 0 w 1621790"/>
              <a:gd name="connsiteY0" fmla="*/ 0 h 796688"/>
              <a:gd name="connsiteX1" fmla="*/ 1312459 w 1621790"/>
              <a:gd name="connsiteY1" fmla="*/ 0 h 796688"/>
              <a:gd name="connsiteX2" fmla="*/ 1312459 w 1621790"/>
              <a:gd name="connsiteY2" fmla="*/ 335040 h 796688"/>
              <a:gd name="connsiteX3" fmla="*/ 1361757 w 1621790"/>
              <a:gd name="connsiteY3" fmla="*/ 335040 h 796688"/>
              <a:gd name="connsiteX4" fmla="*/ 1386701 w 1621790"/>
              <a:gd name="connsiteY4" fmla="*/ 296253 h 796688"/>
              <a:gd name="connsiteX5" fmla="*/ 1484078 w 1621790"/>
              <a:gd name="connsiteY5" fmla="*/ 253965 h 796688"/>
              <a:gd name="connsiteX6" fmla="*/ 1621790 w 1621790"/>
              <a:gd name="connsiteY6" fmla="*/ 398344 h 796688"/>
              <a:gd name="connsiteX7" fmla="*/ 1484078 w 1621790"/>
              <a:gd name="connsiteY7" fmla="*/ 542723 h 796688"/>
              <a:gd name="connsiteX8" fmla="*/ 1386701 w 1621790"/>
              <a:gd name="connsiteY8" fmla="*/ 500436 h 796688"/>
              <a:gd name="connsiteX9" fmla="*/ 1361755 w 1621790"/>
              <a:gd name="connsiteY9" fmla="*/ 461645 h 796688"/>
              <a:gd name="connsiteX10" fmla="*/ 1312459 w 1621790"/>
              <a:gd name="connsiteY10" fmla="*/ 461645 h 796688"/>
              <a:gd name="connsiteX11" fmla="*/ 1312459 w 1621790"/>
              <a:gd name="connsiteY11" fmla="*/ 796688 h 796688"/>
              <a:gd name="connsiteX12" fmla="*/ 0 w 1621790"/>
              <a:gd name="connsiteY12" fmla="*/ 796688 h 796688"/>
              <a:gd name="connsiteX13" fmla="*/ 0 w 1621790"/>
              <a:gd name="connsiteY13" fmla="*/ 461646 h 796688"/>
              <a:gd name="connsiteX14" fmla="*/ 49296 w 1621790"/>
              <a:gd name="connsiteY14" fmla="*/ 461646 h 796688"/>
              <a:gd name="connsiteX15" fmla="*/ 74242 w 1621790"/>
              <a:gd name="connsiteY15" fmla="*/ 500437 h 796688"/>
              <a:gd name="connsiteX16" fmla="*/ 171619 w 1621790"/>
              <a:gd name="connsiteY16" fmla="*/ 542724 h 796688"/>
              <a:gd name="connsiteX17" fmla="*/ 309331 w 1621790"/>
              <a:gd name="connsiteY17" fmla="*/ 398345 h 796688"/>
              <a:gd name="connsiteX18" fmla="*/ 171619 w 1621790"/>
              <a:gd name="connsiteY18" fmla="*/ 253966 h 796688"/>
              <a:gd name="connsiteX19" fmla="*/ 74242 w 1621790"/>
              <a:gd name="connsiteY19" fmla="*/ 296254 h 796688"/>
              <a:gd name="connsiteX20" fmla="*/ 49298 w 1621790"/>
              <a:gd name="connsiteY20" fmla="*/ 335041 h 796688"/>
              <a:gd name="connsiteX21" fmla="*/ 0 w 1621790"/>
              <a:gd name="connsiteY21" fmla="*/ 335041 h 7966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621790" h="796688">
                <a:moveTo>
                  <a:pt x="0" y="0"/>
                </a:moveTo>
                <a:lnTo>
                  <a:pt x="1312459" y="0"/>
                </a:lnTo>
                <a:lnTo>
                  <a:pt x="1312459" y="335040"/>
                </a:lnTo>
                <a:lnTo>
                  <a:pt x="1361757" y="335040"/>
                </a:lnTo>
                <a:lnTo>
                  <a:pt x="1386701" y="296253"/>
                </a:lnTo>
                <a:cubicBezTo>
                  <a:pt x="1411622" y="270126"/>
                  <a:pt x="1446050" y="253965"/>
                  <a:pt x="1484078" y="253965"/>
                </a:cubicBezTo>
                <a:cubicBezTo>
                  <a:pt x="1560134" y="253965"/>
                  <a:pt x="1621790" y="318606"/>
                  <a:pt x="1621790" y="398344"/>
                </a:cubicBezTo>
                <a:cubicBezTo>
                  <a:pt x="1621790" y="478082"/>
                  <a:pt x="1560134" y="542723"/>
                  <a:pt x="1484078" y="542723"/>
                </a:cubicBezTo>
                <a:cubicBezTo>
                  <a:pt x="1446050" y="542723"/>
                  <a:pt x="1411622" y="526563"/>
                  <a:pt x="1386701" y="500436"/>
                </a:cubicBezTo>
                <a:lnTo>
                  <a:pt x="1361755" y="461645"/>
                </a:lnTo>
                <a:lnTo>
                  <a:pt x="1312459" y="461645"/>
                </a:lnTo>
                <a:lnTo>
                  <a:pt x="1312459" y="796688"/>
                </a:lnTo>
                <a:lnTo>
                  <a:pt x="0" y="796688"/>
                </a:lnTo>
                <a:lnTo>
                  <a:pt x="0" y="461646"/>
                </a:lnTo>
                <a:lnTo>
                  <a:pt x="49296" y="461646"/>
                </a:lnTo>
                <a:lnTo>
                  <a:pt x="74242" y="500437"/>
                </a:lnTo>
                <a:cubicBezTo>
                  <a:pt x="99163" y="526564"/>
                  <a:pt x="133591" y="542724"/>
                  <a:pt x="171619" y="542724"/>
                </a:cubicBezTo>
                <a:cubicBezTo>
                  <a:pt x="247675" y="542724"/>
                  <a:pt x="309331" y="478083"/>
                  <a:pt x="309331" y="398345"/>
                </a:cubicBezTo>
                <a:cubicBezTo>
                  <a:pt x="309331" y="318607"/>
                  <a:pt x="247675" y="253966"/>
                  <a:pt x="171619" y="253966"/>
                </a:cubicBezTo>
                <a:cubicBezTo>
                  <a:pt x="133591" y="253966"/>
                  <a:pt x="99163" y="270127"/>
                  <a:pt x="74242" y="296254"/>
                </a:cubicBezTo>
                <a:lnTo>
                  <a:pt x="49298" y="335041"/>
                </a:lnTo>
                <a:lnTo>
                  <a:pt x="0" y="335041"/>
                </a:lnTo>
                <a:close/>
              </a:path>
            </a:pathLst>
          </a:cu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FEMA</a:t>
            </a:r>
            <a:br>
              <a:rPr lang="en-US" sz="1400" b="1" dirty="0"/>
            </a:br>
            <a:r>
              <a:rPr lang="en-US" sz="1400" b="1" dirty="0"/>
              <a:t>P58</a:t>
            </a:r>
          </a:p>
        </p:txBody>
      </p:sp>
      <p:sp>
        <p:nvSpPr>
          <p:cNvPr id="45" name="Szövegdoboz 6">
            <a:extLst>
              <a:ext uri="{FF2B5EF4-FFF2-40B4-BE49-F238E27FC236}">
                <a16:creationId xmlns:a16="http://schemas.microsoft.com/office/drawing/2014/main" id="{6224C9B4-77F0-486D-89B6-1E07AD9A7E1E}"/>
              </a:ext>
            </a:extLst>
          </p:cNvPr>
          <p:cNvSpPr txBox="1"/>
          <p:nvPr/>
        </p:nvSpPr>
        <p:spPr>
          <a:xfrm>
            <a:off x="148825" y="4897173"/>
            <a:ext cx="19419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70C0"/>
                </a:solidFill>
                <a:ea typeface="Verdana" panose="020B0604030504040204" pitchFamily="34" charset="0"/>
                <a:cs typeface="Tahoma" panose="020B0604030504040204" pitchFamily="34" charset="0"/>
              </a:rPr>
              <a:t>Earthquake</a:t>
            </a:r>
          </a:p>
          <a:p>
            <a:pPr algn="ctr"/>
            <a:r>
              <a:rPr lang="en-US" sz="2400" b="1" dirty="0">
                <a:solidFill>
                  <a:srgbClr val="0070C0"/>
                </a:solidFill>
                <a:ea typeface="Verdana" panose="020B0604030504040204" pitchFamily="34" charset="0"/>
                <a:cs typeface="Tahoma" panose="020B0604030504040204" pitchFamily="34" charset="0"/>
              </a:rPr>
              <a:t>Simulation</a:t>
            </a:r>
          </a:p>
          <a:p>
            <a:pPr algn="ctr"/>
            <a:r>
              <a:rPr lang="en-US" sz="2400" b="1" dirty="0">
                <a:solidFill>
                  <a:srgbClr val="0070C0"/>
                </a:solidFill>
                <a:ea typeface="Verdana" panose="020B0604030504040204" pitchFamily="34" charset="0"/>
                <a:cs typeface="Tahoma" panose="020B0604030504040204" pitchFamily="34" charset="0"/>
              </a:rPr>
              <a:t>Workflows </a:t>
            </a:r>
          </a:p>
        </p:txBody>
      </p:sp>
    </p:spTree>
    <p:extLst>
      <p:ext uri="{BB962C8B-B14F-4D97-AF65-F5344CB8AC3E}">
        <p14:creationId xmlns:p14="http://schemas.microsoft.com/office/powerpoint/2010/main" val="2516497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6" grpId="0" animBg="1"/>
      <p:bldP spid="37" grpId="0" animBg="1"/>
      <p:bldP spid="38" grpId="0" animBg="1"/>
      <p:bldP spid="39" grpId="0"/>
      <p:bldP spid="40" grpId="0"/>
      <p:bldP spid="41" grpId="0" animBg="1"/>
      <p:bldP spid="42" grpId="0" animBg="1"/>
      <p:bldP spid="43" grpId="0" animBg="1"/>
      <p:bldP spid="44" grpId="0" animBg="1"/>
      <p:bldP spid="4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B72930-6E1C-4FF1-8CF0-B4B4AA53B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Regional Simulation Configuration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373385C-00C8-4514-A883-9C1F697FD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1CA3C-E6C7-E345-AC43-4EE8CC48FC60}" type="slidenum">
              <a:rPr lang="en-US" smtClean="0"/>
              <a:pPr/>
              <a:t>14</a:t>
            </a:fld>
            <a:r>
              <a:rPr lang="en-US"/>
              <a:t> </a:t>
            </a:r>
            <a:endParaRPr lang="en-US" dirty="0"/>
          </a:p>
        </p:txBody>
      </p:sp>
      <p:cxnSp>
        <p:nvCxnSpPr>
          <p:cNvPr id="4" name="Egyenes összekötő 4">
            <a:extLst>
              <a:ext uri="{FF2B5EF4-FFF2-40B4-BE49-F238E27FC236}">
                <a16:creationId xmlns:a16="http://schemas.microsoft.com/office/drawing/2014/main" id="{46B2529D-59B1-46AC-8ABC-343FE88D916A}"/>
              </a:ext>
            </a:extLst>
          </p:cNvPr>
          <p:cNvCxnSpPr/>
          <p:nvPr/>
        </p:nvCxnSpPr>
        <p:spPr>
          <a:xfrm>
            <a:off x="184498" y="751776"/>
            <a:ext cx="8807214" cy="0"/>
          </a:xfrm>
          <a:prstGeom prst="line">
            <a:avLst/>
          </a:prstGeom>
          <a:ln>
            <a:solidFill>
              <a:srgbClr val="CA47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zövegdoboz 6">
            <a:extLst>
              <a:ext uri="{FF2B5EF4-FFF2-40B4-BE49-F238E27FC236}">
                <a16:creationId xmlns:a16="http://schemas.microsoft.com/office/drawing/2014/main" id="{44896F22-B080-40D7-9A73-88569B206234}"/>
              </a:ext>
            </a:extLst>
          </p:cNvPr>
          <p:cNvSpPr txBox="1"/>
          <p:nvPr/>
        </p:nvSpPr>
        <p:spPr>
          <a:xfrm>
            <a:off x="186671" y="930130"/>
            <a:ext cx="88028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rebuchet MS" panose="020B0603020202020204" pitchFamily="34" charset="0"/>
                <a:ea typeface="Verdana" panose="020B0604030504040204" pitchFamily="34" charset="0"/>
                <a:cs typeface="Tahoma" panose="020B0604030504040204" pitchFamily="34" charset="0"/>
              </a:rPr>
              <a:t>Configuration File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5A88902-512F-4028-A7BE-F50CCC8D13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266" y="2061012"/>
            <a:ext cx="3043493" cy="3749231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32049FB-D945-4FEA-80F7-E738138229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3816" y="2038939"/>
            <a:ext cx="5152052" cy="222987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173590F-D090-46D7-BB43-418AE5AA49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5951" y="3702768"/>
            <a:ext cx="5646218" cy="206568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A21B99B-0C3F-40D4-B42F-E2CB410D67EE}"/>
              </a:ext>
            </a:extLst>
          </p:cNvPr>
          <p:cNvCxnSpPr>
            <a:cxnSpLocks/>
          </p:cNvCxnSpPr>
          <p:nvPr/>
        </p:nvCxnSpPr>
        <p:spPr>
          <a:xfrm flipV="1">
            <a:off x="2704057" y="3362366"/>
            <a:ext cx="1829759" cy="128021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81BC005-9A01-49C3-9041-2BF07FF847CA}"/>
              </a:ext>
            </a:extLst>
          </p:cNvPr>
          <p:cNvCxnSpPr>
            <a:cxnSpLocks/>
            <a:endCxn id="8" idx="1"/>
          </p:cNvCxnSpPr>
          <p:nvPr/>
        </p:nvCxnSpPr>
        <p:spPr>
          <a:xfrm flipV="1">
            <a:off x="2973215" y="4735613"/>
            <a:ext cx="1352736" cy="451672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2" descr="Document, extension, file, format, javascript, js, json icon ">
            <a:extLst>
              <a:ext uri="{FF2B5EF4-FFF2-40B4-BE49-F238E27FC236}">
                <a16:creationId xmlns:a16="http://schemas.microsoft.com/office/drawing/2014/main" id="{CC3F044D-DC7E-4D5F-AB5E-7EEEEA9939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6048" y="816411"/>
            <a:ext cx="1007633" cy="1007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5604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B2213B-9998-E747-A197-150E40C77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Regional Testbeds Using </a:t>
            </a:r>
            <a:r>
              <a:rPr lang="en-US" dirty="0" err="1"/>
              <a:t>rWHALE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61C6A3-0E84-C140-A326-B5B212779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1CA3C-E6C7-E345-AC43-4EE8CC48FC60}" type="slidenum">
              <a:rPr lang="en-US" smtClean="0"/>
              <a:pPr/>
              <a:t>15</a:t>
            </a:fld>
            <a:r>
              <a:rPr lang="en-US"/>
              <a:t> </a:t>
            </a:r>
            <a:endParaRPr lang="en-US" dirty="0"/>
          </a:p>
        </p:txBody>
      </p:sp>
      <p:pic>
        <p:nvPicPr>
          <p:cNvPr id="5" name="Picture 5" descr="A picture containing food&#10;&#10;Description generated with high confidence">
            <a:extLst>
              <a:ext uri="{FF2B5EF4-FFF2-40B4-BE49-F238E27FC236}">
                <a16:creationId xmlns:a16="http://schemas.microsoft.com/office/drawing/2014/main" id="{D533CEC6-235C-4950-B3A1-E0EDDBDFEE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4994" y="3634775"/>
            <a:ext cx="3349220" cy="2899899"/>
          </a:xfrm>
          <a:prstGeom prst="rect">
            <a:avLst/>
          </a:prstGeom>
        </p:spPr>
      </p:pic>
      <p:pic>
        <p:nvPicPr>
          <p:cNvPr id="19" name="Picture 19" descr="A close up of a map&#10;&#10;Description generated with high confidence">
            <a:extLst>
              <a:ext uri="{FF2B5EF4-FFF2-40B4-BE49-F238E27FC236}">
                <a16:creationId xmlns:a16="http://schemas.microsoft.com/office/drawing/2014/main" id="{20F22AC4-09C4-41CD-BDF8-2EE61C3624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06711" y="940802"/>
            <a:ext cx="3376227" cy="2689425"/>
          </a:xfrm>
          <a:prstGeom prst="rect">
            <a:avLst/>
          </a:prstGeom>
        </p:spPr>
      </p:pic>
      <p:pic>
        <p:nvPicPr>
          <p:cNvPr id="10" name="Picture 9" descr="CIbSS_entire_network.png">
            <a:extLst>
              <a:ext uri="{FF2B5EF4-FFF2-40B4-BE49-F238E27FC236}">
                <a16:creationId xmlns:a16="http://schemas.microsoft.com/office/drawing/2014/main" id="{159D309D-F2C9-2845-B3F4-9618A00F48D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09066" y="4108901"/>
            <a:ext cx="3516035" cy="214523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4BA5242-7A7D-294B-9CB7-F9545C521248}"/>
              </a:ext>
            </a:extLst>
          </p:cNvPr>
          <p:cNvSpPr txBox="1"/>
          <p:nvPr/>
        </p:nvSpPr>
        <p:spPr>
          <a:xfrm>
            <a:off x="6809067" y="3667038"/>
            <a:ext cx="3516035" cy="369332"/>
          </a:xfrm>
          <a:prstGeom prst="rect">
            <a:avLst/>
          </a:prstGeom>
          <a:solidFill>
            <a:srgbClr val="126AC9">
              <a:alpha val="52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Memphis, TN Lifelines Testbed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C72B46A-1D7B-4A4A-8F69-36963CA4660D}"/>
              </a:ext>
            </a:extLst>
          </p:cNvPr>
          <p:cNvSpPr txBox="1"/>
          <p:nvPr/>
        </p:nvSpPr>
        <p:spPr>
          <a:xfrm>
            <a:off x="6809067" y="955119"/>
            <a:ext cx="3516035" cy="369332"/>
          </a:xfrm>
          <a:prstGeom prst="rect">
            <a:avLst/>
          </a:prstGeom>
          <a:solidFill>
            <a:srgbClr val="126AC9">
              <a:alpha val="52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Atlantic City, NJ Storm Testbed</a:t>
            </a:r>
          </a:p>
        </p:txBody>
      </p:sp>
      <p:pic>
        <p:nvPicPr>
          <p:cNvPr id="13" name="Google Shape;465;p37">
            <a:extLst>
              <a:ext uri="{FF2B5EF4-FFF2-40B4-BE49-F238E27FC236}">
                <a16:creationId xmlns:a16="http://schemas.microsoft.com/office/drawing/2014/main" id="{F102FB0E-8F0A-C349-B1EC-3103A4B72705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7">
            <a:alphaModFix/>
          </a:blip>
          <a:srcRect t="46775" r="26973" b="13133"/>
          <a:stretch/>
        </p:blipFill>
        <p:spPr>
          <a:xfrm>
            <a:off x="6809065" y="1324456"/>
            <a:ext cx="3516035" cy="221663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89900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F122D-9708-4A1D-A857-348AD5D5BE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32" y="49682"/>
            <a:ext cx="12163267" cy="751776"/>
          </a:xfrm>
        </p:spPr>
        <p:txBody>
          <a:bodyPr>
            <a:normAutofit fontScale="90000"/>
          </a:bodyPr>
          <a:lstStyle/>
          <a:p>
            <a:r>
              <a:rPr lang="en-US" dirty="0"/>
              <a:t>Example Simulation: Earthquake in San Francisco Bay Area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CBC5869-762E-49CA-BF5F-D04C4BF60B62}"/>
              </a:ext>
            </a:extLst>
          </p:cNvPr>
          <p:cNvSpPr/>
          <p:nvPr/>
        </p:nvSpPr>
        <p:spPr>
          <a:xfrm>
            <a:off x="446619" y="968704"/>
            <a:ext cx="10907181" cy="36492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1" indent="-342900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</a:pPr>
            <a:r>
              <a:rPr lang="en-US" sz="2400" dirty="0"/>
              <a:t>M7.0 Rupture along the Hayward fault modeled using SW4 [1]</a:t>
            </a:r>
          </a:p>
          <a:p>
            <a:pPr marL="342900" lvl="1" indent="-342900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</a:pPr>
            <a:r>
              <a:rPr lang="en-US" sz="2400" b="1" dirty="0"/>
              <a:t>1,843,351 buildings </a:t>
            </a:r>
            <a:r>
              <a:rPr lang="en-US" sz="2400" dirty="0"/>
              <a:t>were included in the Simulation</a:t>
            </a:r>
          </a:p>
          <a:p>
            <a:pPr marL="342900" lvl="1" indent="-342900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</a:pPr>
            <a:r>
              <a:rPr lang="en-US" sz="2400" dirty="0"/>
              <a:t>Building information is based on </a:t>
            </a:r>
            <a:r>
              <a:rPr lang="en-US" sz="2400" dirty="0" err="1"/>
              <a:t>UrbanSim</a:t>
            </a:r>
            <a:r>
              <a:rPr lang="en-US" sz="2400" dirty="0"/>
              <a:t> data</a:t>
            </a:r>
          </a:p>
          <a:p>
            <a:pPr marL="342900" lvl="1" indent="-342900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</a:pPr>
            <a:r>
              <a:rPr lang="en-US" sz="2400" dirty="0"/>
              <a:t>Damage and Loss calculation using FEMAP58_LU [2]</a:t>
            </a:r>
          </a:p>
          <a:p>
            <a:pPr marL="342900" lvl="1" indent="-342900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</a:pPr>
            <a:r>
              <a:rPr lang="en-US" sz="2400" dirty="0"/>
              <a:t>Structural analysis models are based on MDOF_LU [3]</a:t>
            </a:r>
          </a:p>
          <a:p>
            <a:pPr marL="342900" lvl="1" indent="-342900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</a:pPr>
            <a:r>
              <a:rPr lang="en-US" sz="2400" dirty="0"/>
              <a:t>Red tagged buildings: </a:t>
            </a:r>
            <a:r>
              <a:rPr lang="en-US" sz="2400" b="1" dirty="0"/>
              <a:t>141,459</a:t>
            </a:r>
          </a:p>
          <a:p>
            <a:pPr marL="342900" lvl="1" indent="-342900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</a:pPr>
            <a:r>
              <a:rPr lang="en-US" sz="2400" dirty="0"/>
              <a:t>Buildings damage: </a:t>
            </a:r>
            <a:r>
              <a:rPr lang="en-US" sz="2400" b="1" dirty="0"/>
              <a:t>$84.1 billion</a:t>
            </a:r>
          </a:p>
          <a:p>
            <a:pPr marL="342900" lvl="1" indent="-342900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</a:pPr>
            <a:r>
              <a:rPr lang="en-US" sz="2400" dirty="0"/>
              <a:t>Net buildings damage ratio: </a:t>
            </a:r>
            <a:r>
              <a:rPr lang="en-US" sz="2400" b="1" dirty="0"/>
              <a:t>5.6%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A4EE6F2-5D22-4A46-A553-DF8BA8290D6D}"/>
              </a:ext>
            </a:extLst>
          </p:cNvPr>
          <p:cNvSpPr/>
          <p:nvPr/>
        </p:nvSpPr>
        <p:spPr>
          <a:xfrm>
            <a:off x="0" y="4952400"/>
            <a:ext cx="121920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[1] 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A. J. Rodgers, A. </a:t>
            </a:r>
            <a:r>
              <a:rPr lang="en-US" sz="1400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Pitarka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N. A. </a:t>
            </a:r>
            <a:r>
              <a:rPr lang="en-US" sz="1400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Petersson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B. </a:t>
            </a:r>
            <a:r>
              <a:rPr lang="en-US" sz="1400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Sjögreen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and D. B. </a:t>
            </a:r>
            <a:r>
              <a:rPr lang="en-US" sz="1400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McCallen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"Broadband (0–4 Hz) ground motions for a magnitude 7.0 Hayward fault earthquake with three‐dimensional structure and topography," </a:t>
            </a:r>
            <a:r>
              <a:rPr lang="en-US" sz="1400" i="1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Geophysical Research Letters, 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vol. 45, p. 739–747, 2018. </a:t>
            </a:r>
          </a:p>
          <a:p>
            <a:r>
              <a:rPr lang="en-US" sz="1400" dirty="0"/>
              <a:t>[2] Zeng X., Lu X.Z., Yang T., Xu Z., "Application of the FEMA-P58 methodology for regional earthquake loss prediction", Natural Hazards (2016), 10.1007/s11069-016-2307-z</a:t>
            </a:r>
          </a:p>
          <a:p>
            <a:r>
              <a:rPr lang="en-US" sz="1400" dirty="0"/>
              <a:t>[3]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X. Lu, B. Han, M. Hori, C. </a:t>
            </a:r>
            <a:r>
              <a:rPr lang="en-US" sz="1400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Xiong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and Z. Xu, "A coarse-grained parallel approach for seismic damage simulations of urban areas based on refined models and GPU/CPU cooperative computing," </a:t>
            </a:r>
            <a:r>
              <a:rPr lang="en-US" sz="1400" i="1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Advances in Engineering Software, 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vol. 70, pp. 90-103, 2014. </a:t>
            </a:r>
            <a:endParaRPr lang="en-US" sz="14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0A19139-B197-4952-87F0-2B550CAB2ECD}"/>
              </a:ext>
            </a:extLst>
          </p:cNvPr>
          <p:cNvSpPr/>
          <p:nvPr/>
        </p:nvSpPr>
        <p:spPr>
          <a:xfrm>
            <a:off x="9220890" y="4368799"/>
            <a:ext cx="19330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Building Loss Ratio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ACD5233-7FEF-45C5-886E-B52B776F03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2937" y="1088927"/>
            <a:ext cx="3205131" cy="320513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990246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F122D-9708-4A1D-A857-348AD5D5BE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Visualization</a:t>
            </a:r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7503BFFB-E162-4257-84C6-B3D0C7254ED9}"/>
              </a:ext>
            </a:extLst>
          </p:cNvPr>
          <p:cNvSpPr/>
          <p:nvPr/>
        </p:nvSpPr>
        <p:spPr>
          <a:xfrm>
            <a:off x="1004265" y="1006854"/>
            <a:ext cx="10349535" cy="3770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</a:pPr>
            <a:r>
              <a:rPr lang="en-US" sz="2000" dirty="0"/>
              <a:t>Visualization on parcel level results can be done in GIS tools (e.g. QGIS)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FB83E81-03F5-4E9B-990E-7169531798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150" y="1531637"/>
            <a:ext cx="6693917" cy="414984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4C287BC-F075-48BB-A750-B444D524F0EB}"/>
              </a:ext>
            </a:extLst>
          </p:cNvPr>
          <p:cNvSpPr/>
          <p:nvPr/>
        </p:nvSpPr>
        <p:spPr>
          <a:xfrm>
            <a:off x="1111324" y="5709655"/>
            <a:ext cx="12341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Loss Ratios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2BEAA65-9C36-4E1B-A7DB-BF2D6AEF1C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3002" y="1844721"/>
            <a:ext cx="5121616" cy="423426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94EFF88-2CD3-43E7-BB2F-B62B98DC80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1776" y="1453281"/>
            <a:ext cx="4315467" cy="423801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29BFB60-5F8C-40C2-B6E7-93997363862C}"/>
              </a:ext>
            </a:extLst>
          </p:cNvPr>
          <p:cNvSpPr/>
          <p:nvPr/>
        </p:nvSpPr>
        <p:spPr>
          <a:xfrm>
            <a:off x="9638928" y="5881046"/>
            <a:ext cx="21910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Red Tagged Buildings</a:t>
            </a:r>
          </a:p>
        </p:txBody>
      </p:sp>
    </p:spTree>
    <p:extLst>
      <p:ext uri="{BB962C8B-B14F-4D97-AF65-F5344CB8AC3E}">
        <p14:creationId xmlns:p14="http://schemas.microsoft.com/office/powerpoint/2010/main" val="2496250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F122D-9708-4A1D-A857-348AD5D5BE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Parcel Level Results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FB83E81-03F5-4E9B-990E-7169531798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862" y="1316050"/>
            <a:ext cx="6693917" cy="414984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27BEEB7-4BFC-4324-8796-817E9F422F95}"/>
              </a:ext>
            </a:extLst>
          </p:cNvPr>
          <p:cNvSpPr/>
          <p:nvPr/>
        </p:nvSpPr>
        <p:spPr>
          <a:xfrm>
            <a:off x="1111324" y="5709655"/>
            <a:ext cx="12341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Loss Ratios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78A5610-DFC2-4B71-A2BD-04E6B55C771A}"/>
              </a:ext>
            </a:extLst>
          </p:cNvPr>
          <p:cNvCxnSpPr>
            <a:cxnSpLocks/>
          </p:cNvCxnSpPr>
          <p:nvPr/>
        </p:nvCxnSpPr>
        <p:spPr>
          <a:xfrm flipV="1">
            <a:off x="3625109" y="2476716"/>
            <a:ext cx="4571628" cy="2907568"/>
          </a:xfrm>
          <a:prstGeom prst="straightConnector1">
            <a:avLst/>
          </a:prstGeom>
          <a:ln w="5715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084443C-71C3-40C3-BC63-56C27AF28CEF}"/>
              </a:ext>
            </a:extLst>
          </p:cNvPr>
          <p:cNvCxnSpPr>
            <a:cxnSpLocks/>
          </p:cNvCxnSpPr>
          <p:nvPr/>
        </p:nvCxnSpPr>
        <p:spPr>
          <a:xfrm flipV="1">
            <a:off x="3625109" y="5019916"/>
            <a:ext cx="4601994" cy="364370"/>
          </a:xfrm>
          <a:prstGeom prst="straightConnector1">
            <a:avLst/>
          </a:prstGeom>
          <a:ln w="5715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 descr="A screenshot of a cell phone&#10;&#10;Description automatically generated">
            <a:extLst>
              <a:ext uri="{FF2B5EF4-FFF2-40B4-BE49-F238E27FC236}">
                <a16:creationId xmlns:a16="http://schemas.microsoft.com/office/drawing/2014/main" id="{1BE26CC3-8FDE-433E-B53C-FFA7D6DEF8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5130" y="880679"/>
            <a:ext cx="3589446" cy="2756981"/>
          </a:xfrm>
          <a:prstGeom prst="rect">
            <a:avLst/>
          </a:prstGeom>
        </p:spPr>
      </p:pic>
      <p:pic>
        <p:nvPicPr>
          <p:cNvPr id="24" name="Picture 23" descr="A close up of a logo&#10;&#10;Description automatically generated">
            <a:extLst>
              <a:ext uri="{FF2B5EF4-FFF2-40B4-BE49-F238E27FC236}">
                <a16:creationId xmlns:a16="http://schemas.microsoft.com/office/drawing/2014/main" id="{877E94BE-86CA-4327-964D-103B7B6326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5130" y="3783761"/>
            <a:ext cx="3467008" cy="2494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776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F122D-9708-4A1D-A857-348AD5D5BE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To </a:t>
            </a:r>
            <a:r>
              <a:rPr lang="en-US" dirty="0" err="1"/>
              <a:t>HayWired</a:t>
            </a:r>
            <a:r>
              <a:rPr lang="en-US" dirty="0"/>
              <a:t> Scenario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84EE3B95-990E-4B78-BAD4-3E5052995A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3721615"/>
              </p:ext>
            </p:extLst>
          </p:nvPr>
        </p:nvGraphicFramePr>
        <p:xfrm>
          <a:off x="920936" y="2190979"/>
          <a:ext cx="10393074" cy="35077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20924">
                  <a:extLst>
                    <a:ext uri="{9D8B030D-6E8A-4147-A177-3AD203B41FA5}">
                      <a16:colId xmlns:a16="http://schemas.microsoft.com/office/drawing/2014/main" val="2623147667"/>
                    </a:ext>
                  </a:extLst>
                </a:gridCol>
                <a:gridCol w="3273317">
                  <a:extLst>
                    <a:ext uri="{9D8B030D-6E8A-4147-A177-3AD203B41FA5}">
                      <a16:colId xmlns:a16="http://schemas.microsoft.com/office/drawing/2014/main" val="1212034357"/>
                    </a:ext>
                  </a:extLst>
                </a:gridCol>
                <a:gridCol w="3598833">
                  <a:extLst>
                    <a:ext uri="{9D8B030D-6E8A-4147-A177-3AD203B41FA5}">
                      <a16:colId xmlns:a16="http://schemas.microsoft.com/office/drawing/2014/main" val="3767043612"/>
                    </a:ext>
                  </a:extLst>
                </a:gridCol>
              </a:tblGrid>
              <a:tr h="712753">
                <a:tc>
                  <a:txBody>
                    <a:bodyPr/>
                    <a:lstStyle/>
                    <a:p>
                      <a:pPr algn="ctr"/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err="1"/>
                        <a:t>HayWired</a:t>
                      </a:r>
                      <a:r>
                        <a:rPr lang="en-US" sz="2400" b="1" dirty="0"/>
                        <a:t> Scenario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err="1"/>
                        <a:t>SimCenter</a:t>
                      </a:r>
                      <a:r>
                        <a:rPr lang="en-US" sz="2400" b="1" dirty="0"/>
                        <a:t> Testbed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9355892"/>
                  </a:ext>
                </a:extLst>
              </a:tr>
              <a:tr h="558998">
                <a:tc>
                  <a:txBody>
                    <a:bodyPr/>
                    <a:lstStyle/>
                    <a:p>
                      <a:r>
                        <a:rPr lang="en-US" sz="2400" b="1" dirty="0"/>
                        <a:t>Number of Buildings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 Million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1.84 Million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7001959"/>
                  </a:ext>
                </a:extLst>
              </a:tr>
              <a:tr h="558998">
                <a:tc>
                  <a:txBody>
                    <a:bodyPr/>
                    <a:lstStyle/>
                    <a:p>
                      <a:r>
                        <a:rPr lang="en-US" sz="2400" b="1" dirty="0"/>
                        <a:t>Red Tagged Buildings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101,000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141,459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1964964"/>
                  </a:ext>
                </a:extLst>
              </a:tr>
              <a:tr h="558998">
                <a:tc>
                  <a:txBody>
                    <a:bodyPr/>
                    <a:lstStyle/>
                    <a:p>
                      <a:r>
                        <a:rPr lang="en-US" sz="2400" b="1" dirty="0"/>
                        <a:t>Building Damage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$30.3 Billion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$84.1 Billion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1659197"/>
                  </a:ext>
                </a:extLst>
              </a:tr>
              <a:tr h="558998">
                <a:tc>
                  <a:txBody>
                    <a:bodyPr/>
                    <a:lstStyle/>
                    <a:p>
                      <a:r>
                        <a:rPr lang="en-US" sz="2400" b="1" dirty="0"/>
                        <a:t>Net Damage Ratio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2.91%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5.6%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3775344"/>
                  </a:ext>
                </a:extLst>
              </a:tr>
              <a:tr h="558998">
                <a:tc>
                  <a:txBody>
                    <a:bodyPr/>
                    <a:lstStyle/>
                    <a:p>
                      <a:r>
                        <a:rPr lang="en-US" sz="2400" b="1" dirty="0"/>
                        <a:t>Total Buildings Cost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$1.04 Trillion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$1.5 Trillion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3199164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E22C8E79-4F25-412B-A1B5-E8D6BC068D9E}"/>
              </a:ext>
            </a:extLst>
          </p:cNvPr>
          <p:cNvSpPr/>
          <p:nvPr/>
        </p:nvSpPr>
        <p:spPr>
          <a:xfrm>
            <a:off x="388319" y="5872767"/>
            <a:ext cx="1145830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333333"/>
                </a:solidFill>
                <a:latin typeface="Verdana" panose="020B0604030504040204" pitchFamily="34" charset="0"/>
              </a:rPr>
              <a:t>Detweiler, S.T., and Wein, A.M., eds., 2018, The </a:t>
            </a:r>
            <a:r>
              <a:rPr lang="en-US" sz="1400" dirty="0" err="1">
                <a:solidFill>
                  <a:srgbClr val="333333"/>
                </a:solidFill>
                <a:latin typeface="Verdana" panose="020B0604030504040204" pitchFamily="34" charset="0"/>
              </a:rPr>
              <a:t>HayWired</a:t>
            </a:r>
            <a:r>
              <a:rPr lang="en-US" sz="1400" dirty="0">
                <a:solidFill>
                  <a:srgbClr val="333333"/>
                </a:solidFill>
                <a:latin typeface="Verdana" panose="020B0604030504040204" pitchFamily="34" charset="0"/>
              </a:rPr>
              <a:t> earthquake scenario—Engineering implications: U.S. Geological Survey Scientific Investigations Report 2017–5013–I–Q, 429 p., https://doi.org/10.3133/sir20175013v2.</a:t>
            </a:r>
            <a:endParaRPr lang="en-US" sz="14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8A30B35-0471-4300-B46D-7BCB76459D24}"/>
              </a:ext>
            </a:extLst>
          </p:cNvPr>
          <p:cNvSpPr/>
          <p:nvPr/>
        </p:nvSpPr>
        <p:spPr>
          <a:xfrm>
            <a:off x="899462" y="885185"/>
            <a:ext cx="1062959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2400" b="1" dirty="0" err="1"/>
              <a:t>HayWired</a:t>
            </a:r>
            <a:r>
              <a:rPr lang="en-US" sz="2400" b="1" dirty="0"/>
              <a:t> Scenario: </a:t>
            </a:r>
            <a:r>
              <a:rPr lang="en-US" sz="2400" dirty="0"/>
              <a:t>A study lead by USGS, involving approximately 60 partners, to simulate the effects and consequences of a hypothetical, yet scientifically realistic, magnitude M7.0 earthquake on the Hayward fault.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7740483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A87AD846-5C73-4D1A-B50B-43EA9E0D6B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C2233E6-F931-40EE-A3AB-C8FD51EAC2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b="1" dirty="0"/>
              <a:t>Overview of the Computational Framework</a:t>
            </a:r>
          </a:p>
          <a:p>
            <a:r>
              <a:rPr lang="en-US" sz="3200" b="1" dirty="0"/>
              <a:t>Regional Workflows using </a:t>
            </a:r>
            <a:r>
              <a:rPr lang="en-US" sz="3200" b="1" dirty="0" err="1"/>
              <a:t>rWHALE</a:t>
            </a:r>
            <a:endParaRPr lang="en-US" sz="3200" b="1" dirty="0"/>
          </a:p>
          <a:p>
            <a:r>
              <a:rPr lang="en-US" sz="3200" b="1" dirty="0"/>
              <a:t>Regional Testbed Simulations</a:t>
            </a:r>
          </a:p>
          <a:p>
            <a:pPr lvl="1"/>
            <a:r>
              <a:rPr lang="en-US" sz="2800" dirty="0"/>
              <a:t>San Francisco Testbed</a:t>
            </a:r>
          </a:p>
          <a:p>
            <a:pPr lvl="1"/>
            <a:r>
              <a:rPr lang="en-US" sz="2800" dirty="0"/>
              <a:t>Anchorage Testbed</a:t>
            </a:r>
          </a:p>
          <a:p>
            <a:r>
              <a:rPr lang="en-US" sz="3200" b="1" dirty="0"/>
              <a:t>Demos &amp; Exercises</a:t>
            </a:r>
          </a:p>
          <a:p>
            <a:pPr lvl="1"/>
            <a:r>
              <a:rPr lang="en-US" sz="2800" dirty="0"/>
              <a:t>Local computer</a:t>
            </a:r>
          </a:p>
          <a:p>
            <a:pPr lvl="1"/>
            <a:r>
              <a:rPr lang="en-US" sz="2800" dirty="0"/>
              <a:t>High performance computer (HPC)</a:t>
            </a:r>
          </a:p>
        </p:txBody>
      </p:sp>
    </p:spTree>
    <p:extLst>
      <p:ext uri="{BB962C8B-B14F-4D97-AF65-F5344CB8AC3E}">
        <p14:creationId xmlns:p14="http://schemas.microsoft.com/office/powerpoint/2010/main" val="10554954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61A7F43-EBFA-4246-863B-FFEFF26A5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Anchorage Earthquake Testbed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1EDC553-2234-43BA-B90B-7E0F4D253D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8373" y="1035181"/>
            <a:ext cx="10998200" cy="5210798"/>
          </a:xfrm>
        </p:spPr>
        <p:txBody>
          <a:bodyPr/>
          <a:lstStyle/>
          <a:p>
            <a:r>
              <a:rPr lang="en-US" sz="2400" b="1" dirty="0"/>
              <a:t>Tax data for 97,421 buildings/parcels </a:t>
            </a:r>
            <a:r>
              <a:rPr lang="en-US" sz="2400" dirty="0"/>
              <a:t>(Municipality of Anchorage  appraisal records)</a:t>
            </a:r>
          </a:p>
          <a:p>
            <a:r>
              <a:rPr lang="en-US" sz="2400" b="1" dirty="0"/>
              <a:t>Data was processed to obtain BIM for </a:t>
            </a:r>
            <a:r>
              <a:rPr lang="en-US" b="1" dirty="0"/>
              <a:t>84,435 buildings </a:t>
            </a:r>
          </a:p>
          <a:p>
            <a:pPr lvl="1"/>
            <a:r>
              <a:rPr lang="en-US" dirty="0"/>
              <a:t>78,509 Residential and 7,926 Commercial buildings</a:t>
            </a:r>
          </a:p>
          <a:p>
            <a:r>
              <a:rPr lang="en-US" sz="2400" b="1" dirty="0"/>
              <a:t>Event: </a:t>
            </a:r>
            <a:r>
              <a:rPr lang="en-US" sz="2400" dirty="0"/>
              <a:t>Magnitude 7.0 earthquake near Anchorage</a:t>
            </a:r>
            <a:r>
              <a:rPr lang="en-US" sz="2400" b="1" dirty="0"/>
              <a:t>,</a:t>
            </a:r>
            <a:r>
              <a:rPr lang="en-US" sz="2400" dirty="0"/>
              <a:t> Alaska Nov 30</a:t>
            </a:r>
            <a:r>
              <a:rPr lang="en-US" sz="2400" baseline="30000" dirty="0"/>
              <a:t>th</a:t>
            </a:r>
            <a:r>
              <a:rPr lang="en-US" sz="2400" dirty="0"/>
              <a:t> 2018</a:t>
            </a:r>
          </a:p>
          <a:p>
            <a:pPr lvl="1"/>
            <a:r>
              <a:rPr lang="en-US" dirty="0"/>
              <a:t>12 Recorded ground motions available through CESMD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40B44D-1374-4E47-8D8E-F4049C5D43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1CA3C-E6C7-E345-AC43-4EE8CC48FC60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ADD8ACDA-7707-45FD-91B0-9623630248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5161" y="3316730"/>
            <a:ext cx="3312756" cy="292148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053EA016-13F0-48B0-BCD5-3720337C525C}"/>
              </a:ext>
            </a:extLst>
          </p:cNvPr>
          <p:cNvSpPr txBox="1">
            <a:spLocks/>
          </p:cNvSpPr>
          <p:nvPr/>
        </p:nvSpPr>
        <p:spPr>
          <a:xfrm>
            <a:off x="8565161" y="3316730"/>
            <a:ext cx="3312756" cy="369332"/>
          </a:xfrm>
          <a:prstGeom prst="rect">
            <a:avLst/>
          </a:prstGeom>
          <a:solidFill>
            <a:srgbClr val="126AC9">
              <a:alpha val="53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sz="2200" b="1" dirty="0">
                <a:solidFill>
                  <a:schemeClr val="bg1"/>
                </a:solidFill>
                <a:latin typeface="Calibri"/>
              </a:rPr>
              <a:t>Anchorage, Alaska Testbed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D462943-E32A-EA4B-ABBF-95B267E61186}"/>
              </a:ext>
            </a:extLst>
          </p:cNvPr>
          <p:cNvSpPr txBox="1"/>
          <p:nvPr/>
        </p:nvSpPr>
        <p:spPr>
          <a:xfrm>
            <a:off x="8565161" y="5398867"/>
            <a:ext cx="2078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Parcel level damage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3D58DE0-4DEF-4B8B-8E31-5B2A961FAA8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8831"/>
          <a:stretch/>
        </p:blipFill>
        <p:spPr>
          <a:xfrm>
            <a:off x="661876" y="3322567"/>
            <a:ext cx="3984425" cy="2923412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84E0E916-905E-4712-891D-6DA49F820385}"/>
              </a:ext>
            </a:extLst>
          </p:cNvPr>
          <p:cNvSpPr/>
          <p:nvPr/>
        </p:nvSpPr>
        <p:spPr>
          <a:xfrm>
            <a:off x="3277999" y="3640580"/>
            <a:ext cx="146757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~12,000 buildings in Eagle River</a:t>
            </a:r>
            <a:endParaRPr lang="en-US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D44F67BF-26EF-485A-9610-898426AEDA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7646" y="3318281"/>
            <a:ext cx="3435309" cy="292769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041B7361-508F-4DDE-97BF-0311557CAD4B}"/>
              </a:ext>
            </a:extLst>
          </p:cNvPr>
          <p:cNvSpPr/>
          <p:nvPr/>
        </p:nvSpPr>
        <p:spPr>
          <a:xfrm>
            <a:off x="8527450" y="5659733"/>
            <a:ext cx="36139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2" indent="-219075" defTabSz="457200">
              <a:lnSpc>
                <a:spcPct val="90000"/>
              </a:lnSpc>
              <a:buFontTx/>
              <a:buChar char="-"/>
              <a:defRPr/>
            </a:pPr>
            <a:r>
              <a:rPr lang="en-US" sz="2000" i="1" dirty="0">
                <a:solidFill>
                  <a:prstClr val="black"/>
                </a:solidFill>
              </a:rPr>
              <a:t>3,828 red-tagged </a:t>
            </a:r>
            <a:r>
              <a:rPr lang="en-US" sz="2000" i="1" dirty="0">
                <a:solidFill>
                  <a:prstClr val="black"/>
                </a:solidFill>
                <a:latin typeface="Calibri"/>
              </a:rPr>
              <a:t>buildings</a:t>
            </a:r>
          </a:p>
          <a:p>
            <a:pPr marL="228600" lvl="2" indent="-219075" defTabSz="457200">
              <a:lnSpc>
                <a:spcPct val="90000"/>
              </a:lnSpc>
              <a:buFontTx/>
              <a:buChar char="-"/>
              <a:defRPr/>
            </a:pPr>
            <a:r>
              <a:rPr lang="en-US" sz="2000" i="1" dirty="0">
                <a:solidFill>
                  <a:prstClr val="black"/>
                </a:solidFill>
              </a:rPr>
              <a:t>14.5% net </a:t>
            </a:r>
            <a:r>
              <a:rPr lang="en-US" sz="2000" i="1" dirty="0">
                <a:solidFill>
                  <a:prstClr val="black"/>
                </a:solidFill>
                <a:latin typeface="Calibri"/>
              </a:rPr>
              <a:t>buildings loss ratio</a:t>
            </a:r>
          </a:p>
        </p:txBody>
      </p:sp>
    </p:spTree>
    <p:extLst>
      <p:ext uri="{BB962C8B-B14F-4D97-AF65-F5344CB8AC3E}">
        <p14:creationId xmlns:p14="http://schemas.microsoft.com/office/powerpoint/2010/main" val="14575808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C2BAD66-3CC8-4DE6-BB67-32D8533B4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8E9DAD7-FB6A-400E-A8F4-856E7E0A02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13BC17D-EF0B-42A7-B0AA-6E727BCB1D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1CA3C-E6C7-E345-AC43-4EE8CC48FC60}" type="slidenum">
              <a:rPr lang="en-US" smtClean="0"/>
              <a:pPr/>
              <a:t>21</a:t>
            </a:fld>
            <a:r>
              <a:rPr lang="en-US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7776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C2BAD66-3CC8-4DE6-BB67-32D8533B4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 &amp; Discussion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8E9DAD7-FB6A-400E-A8F4-856E7E0A02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13BC17D-EF0B-42A7-B0AA-6E727BCB1D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1CA3C-E6C7-E345-AC43-4EE8CC48FC60}" type="slidenum">
              <a:rPr lang="en-US" smtClean="0"/>
              <a:pPr/>
              <a:t>22</a:t>
            </a:fld>
            <a:r>
              <a:rPr lang="en-US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77002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C2BAD66-3CC8-4DE6-BB67-32D8533B4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 Slides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8E9DAD7-FB6A-400E-A8F4-856E7E0A02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13BC17D-EF0B-42A7-B0AA-6E727BCB1D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1CA3C-E6C7-E345-AC43-4EE8CC48FC60}" type="slidenum">
              <a:rPr lang="en-US" smtClean="0"/>
              <a:pPr/>
              <a:t>23</a:t>
            </a:fld>
            <a:r>
              <a:rPr lang="en-US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64623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F7C40A1-B484-664E-9D3D-C98DEC9F1FF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0044" y="1230284"/>
            <a:ext cx="7426996" cy="4538569"/>
          </a:xfrm>
          <a:prstGeom prst="rect">
            <a:avLst/>
          </a:prstGeom>
          <a:ln w="22225">
            <a:solidFill>
              <a:schemeClr val="tx1"/>
            </a:solidFill>
          </a:ln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339293EB-425C-034F-8CC3-435C59B24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Research and Educational Tools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04E9A5-2B3B-634E-B16A-D2ECA7FB0D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532514"/>
            <a:ext cx="685949" cy="325484"/>
          </a:xfrm>
        </p:spPr>
        <p:txBody>
          <a:bodyPr/>
          <a:lstStyle/>
          <a:p>
            <a:fld id="{3281CA3C-E6C7-E345-AC43-4EE8CC48FC60}" type="slidenum">
              <a:rPr lang="en-US" smtClean="0"/>
              <a:pPr/>
              <a:t>24</a:t>
            </a:fld>
            <a:r>
              <a:rPr lang="en-US"/>
              <a:t> 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186982-7F08-4BB9-B30D-613482E399B9}"/>
              </a:ext>
            </a:extLst>
          </p:cNvPr>
          <p:cNvSpPr/>
          <p:nvPr/>
        </p:nvSpPr>
        <p:spPr>
          <a:xfrm>
            <a:off x="777698" y="5744112"/>
            <a:ext cx="588868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hlinkClick r:id="rId4"/>
              </a:rPr>
              <a:t>SimCenter Research Tools</a:t>
            </a:r>
            <a:endParaRPr lang="en-US" sz="24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3FC2BD7-70BB-BF4D-85D8-26FA049D594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0998" y="1251218"/>
            <a:ext cx="3357932" cy="2144981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8ABA8E5-9CC4-244C-833D-F334FE61362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0998" y="3521701"/>
            <a:ext cx="3357932" cy="2222411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6" name="Picture 15" descr="A close up of a sign&#10;&#10;Description automatically generated">
            <a:extLst>
              <a:ext uri="{FF2B5EF4-FFF2-40B4-BE49-F238E27FC236}">
                <a16:creationId xmlns:a16="http://schemas.microsoft.com/office/drawing/2014/main" id="{48C692B5-AA47-A943-B52A-6777F744C19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3093" y="3393810"/>
            <a:ext cx="481967" cy="481967"/>
          </a:xfrm>
          <a:prstGeom prst="rect">
            <a:avLst/>
          </a:prstGeom>
        </p:spPr>
      </p:pic>
      <p:pic>
        <p:nvPicPr>
          <p:cNvPr id="17" name="Picture 2" descr="icon_256x256.png">
            <a:extLst>
              <a:ext uri="{FF2B5EF4-FFF2-40B4-BE49-F238E27FC236}">
                <a16:creationId xmlns:a16="http://schemas.microsoft.com/office/drawing/2014/main" id="{264A32FE-11DA-1649-8510-A3D0407262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2699" y="2794580"/>
            <a:ext cx="481966" cy="481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 descr="icon_256x256.png">
            <a:extLst>
              <a:ext uri="{FF2B5EF4-FFF2-40B4-BE49-F238E27FC236}">
                <a16:creationId xmlns:a16="http://schemas.microsoft.com/office/drawing/2014/main" id="{81247417-2E50-5E45-8994-26A7BB3E87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06982" y="1390489"/>
            <a:ext cx="548640" cy="548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6" descr="icon_256x256.png">
            <a:extLst>
              <a:ext uri="{FF2B5EF4-FFF2-40B4-BE49-F238E27FC236}">
                <a16:creationId xmlns:a16="http://schemas.microsoft.com/office/drawing/2014/main" id="{91FC0F24-C36F-5C46-8767-9EDFB6F1F0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3645" y="2121686"/>
            <a:ext cx="548640" cy="548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315BA2EC-84CE-4F43-9575-A23DF3616573}"/>
              </a:ext>
            </a:extLst>
          </p:cNvPr>
          <p:cNvSpPr/>
          <p:nvPr/>
        </p:nvSpPr>
        <p:spPr>
          <a:xfrm>
            <a:off x="7791807" y="5750574"/>
            <a:ext cx="398949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hlinkClick r:id="rId11"/>
              </a:rPr>
              <a:t>SimCenter Educational Apps</a:t>
            </a:r>
            <a:endParaRPr lang="en-US" sz="2400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397EE90-9D3E-9440-A9F4-F64976E3FC15}"/>
              </a:ext>
            </a:extLst>
          </p:cNvPr>
          <p:cNvSpPr/>
          <p:nvPr/>
        </p:nvSpPr>
        <p:spPr>
          <a:xfrm>
            <a:off x="304893" y="6177833"/>
            <a:ext cx="616928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938" lvl="1"/>
            <a:r>
              <a:rPr lang="en-US" sz="1600" dirty="0"/>
              <a:t>Open source software: </a:t>
            </a:r>
            <a:r>
              <a:rPr lang="en-US" sz="1600" dirty="0">
                <a:hlinkClick r:id="rId12"/>
              </a:rPr>
              <a:t>https://github.com/NHERI-SimCenter</a:t>
            </a:r>
            <a:r>
              <a:rPr lang="en-US" sz="1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641839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ECO Activities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B6B616D-164F-419D-8471-F6C40DC04B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6275" y="1329058"/>
            <a:ext cx="6421222" cy="3075280"/>
          </a:xfrm>
        </p:spPr>
        <p:txBody>
          <a:bodyPr>
            <a:normAutofit lnSpcReduction="10000"/>
          </a:bodyPr>
          <a:lstStyle/>
          <a:p>
            <a:pPr>
              <a:buSzPct val="90000"/>
              <a:buFont typeface="Arial" panose="020B0604020202020204" pitchFamily="34" charset="0"/>
              <a:buChar char="•"/>
            </a:pPr>
            <a:r>
              <a:rPr lang="en-US" sz="2400" dirty="0"/>
              <a:t>Regional Hazard Testbeds</a:t>
            </a:r>
          </a:p>
          <a:p>
            <a:pPr>
              <a:buSzPct val="90000"/>
              <a:buFont typeface="Arial" panose="020B0604020202020204" pitchFamily="34" charset="0"/>
              <a:buChar char="•"/>
            </a:pPr>
            <a:r>
              <a:rPr lang="en-US" sz="2400" dirty="0"/>
              <a:t>Open-source, Community Driven Software</a:t>
            </a:r>
          </a:p>
          <a:p>
            <a:pPr>
              <a:buSzPct val="90000"/>
              <a:buFont typeface="Arial" panose="020B0604020202020204" pitchFamily="34" charset="0"/>
              <a:buChar char="•"/>
            </a:pPr>
            <a:r>
              <a:rPr lang="en-US" sz="2400" dirty="0"/>
              <a:t>SimCenter Tool Training Workshop (~June 2019)</a:t>
            </a:r>
          </a:p>
          <a:p>
            <a:pPr>
              <a:buSzPct val="90000"/>
              <a:buFont typeface="Arial" panose="020B0604020202020204" pitchFamily="34" charset="0"/>
              <a:buChar char="•"/>
            </a:pPr>
            <a:r>
              <a:rPr lang="en-US" sz="2400" dirty="0"/>
              <a:t>Summer Programming Bootcamp  (~July 2019)</a:t>
            </a:r>
          </a:p>
          <a:p>
            <a:pPr>
              <a:buSzPct val="90000"/>
              <a:buFont typeface="Arial" panose="020B0604020202020204" pitchFamily="34" charset="0"/>
              <a:buChar char="•"/>
            </a:pPr>
            <a:r>
              <a:rPr lang="en-US" sz="2400" dirty="0"/>
              <a:t>SimCenter Webinars</a:t>
            </a:r>
          </a:p>
          <a:p>
            <a:pPr>
              <a:buSzPct val="90000"/>
              <a:buFont typeface="Arial" panose="020B0604020202020204" pitchFamily="34" charset="0"/>
              <a:buChar char="•"/>
            </a:pPr>
            <a:r>
              <a:rPr lang="en-US" sz="2400" dirty="0"/>
              <a:t>Dedicated Slack discussions</a:t>
            </a:r>
          </a:p>
          <a:p>
            <a:pPr>
              <a:buSzPct val="90000"/>
              <a:buFont typeface="Arial" panose="020B0604020202020204" pitchFamily="34" charset="0"/>
              <a:buChar char="•"/>
            </a:pPr>
            <a:r>
              <a:rPr lang="en-US" sz="2400" dirty="0"/>
              <a:t>Multi-disciplinary REU program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CA41C91-6E5E-254C-8143-B5D060B7C1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1CA3C-E6C7-E345-AC43-4EE8CC48FC60}" type="slidenum">
              <a:rPr lang="en-US" smtClean="0"/>
              <a:pPr/>
              <a:t>25</a:t>
            </a:fld>
            <a:r>
              <a:rPr lang="en-US"/>
              <a:t> 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9263D85-BA2B-4408-B22F-43F4CE16833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61"/>
          <a:stretch/>
        </p:blipFill>
        <p:spPr>
          <a:xfrm>
            <a:off x="7839924" y="2865992"/>
            <a:ext cx="3700460" cy="1412102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686AC89-4C7F-485E-9B54-1F3BDA6DE13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1382" y="1289092"/>
            <a:ext cx="1909002" cy="1431751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8F9AABC-FCC2-714C-8070-6F0A75E21D07}"/>
              </a:ext>
            </a:extLst>
          </p:cNvPr>
          <p:cNvSpPr txBox="1"/>
          <p:nvPr/>
        </p:nvSpPr>
        <p:spPr>
          <a:xfrm>
            <a:off x="613797" y="867393"/>
            <a:ext cx="33230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</a:rPr>
              <a:t>Community Engagement</a:t>
            </a:r>
          </a:p>
        </p:txBody>
      </p:sp>
      <p:pic>
        <p:nvPicPr>
          <p:cNvPr id="1026" name="Picture 2" descr="https://simcenter.designsafe-ci.org/media/filer_public_thumbnails/filer_public/e4/0f/e40f6993-2f89-4401-910d-5fe25f980b9f/join_new11.png__690x117_q85_subsampling-2.png">
            <a:extLst>
              <a:ext uri="{FF2B5EF4-FFF2-40B4-BE49-F238E27FC236}">
                <a16:creationId xmlns:a16="http://schemas.microsoft.com/office/drawing/2014/main" id="{E572E1CD-5ED2-3E4B-9038-BD92991769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7084" y="5830309"/>
            <a:ext cx="3593769" cy="609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53687F3-39AF-B84D-BB46-95E2681CD6C6}"/>
              </a:ext>
            </a:extLst>
          </p:cNvPr>
          <p:cNvSpPr/>
          <p:nvPr/>
        </p:nvSpPr>
        <p:spPr>
          <a:xfrm>
            <a:off x="5570850" y="5950332"/>
            <a:ext cx="50971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938" lvl="1">
              <a:buSzPct val="90000"/>
            </a:pPr>
            <a:r>
              <a:rPr lang="en-US" dirty="0">
                <a:hlinkClick r:id="rId6"/>
              </a:rPr>
              <a:t>https://simcenter.designsafe-ci.org/join-community/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23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1FCC88B1-5666-C047-AC33-C2960C8A3F05}"/>
              </a:ext>
            </a:extLst>
          </p:cNvPr>
          <p:cNvSpPr/>
          <p:nvPr/>
        </p:nvSpPr>
        <p:spPr>
          <a:xfrm>
            <a:off x="7498996" y="1892024"/>
            <a:ext cx="4481870" cy="4377388"/>
          </a:xfrm>
          <a:prstGeom prst="roundRect">
            <a:avLst>
              <a:gd name="adj" fmla="val 8276"/>
            </a:avLst>
          </a:prstGeom>
          <a:solidFill>
            <a:srgbClr val="48A59D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75BA3E29-5B3F-4F4E-B1C3-B5334DAB4CAB}"/>
              </a:ext>
            </a:extLst>
          </p:cNvPr>
          <p:cNvSpPr/>
          <p:nvPr/>
        </p:nvSpPr>
        <p:spPr>
          <a:xfrm>
            <a:off x="406400" y="1892024"/>
            <a:ext cx="6971333" cy="4380568"/>
          </a:xfrm>
          <a:prstGeom prst="roundRect">
            <a:avLst>
              <a:gd name="adj" fmla="val 7047"/>
            </a:avLst>
          </a:prstGeom>
          <a:solidFill>
            <a:srgbClr val="126AC9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9324F0-0ABC-D044-92BB-EAA73A6E7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NHERI SimCenter 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3D2FCCF-FC66-D14C-8CDE-8E22DCCDCA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532514"/>
            <a:ext cx="685949" cy="325484"/>
          </a:xfrm>
        </p:spPr>
        <p:txBody>
          <a:bodyPr/>
          <a:lstStyle/>
          <a:p>
            <a:fld id="{3281CA3C-E6C7-E345-AC43-4EE8CC48FC60}" type="slidenum">
              <a:rPr lang="en-US" smtClean="0"/>
              <a:pPr/>
              <a:t>3</a:t>
            </a:fld>
            <a:r>
              <a:rPr lang="en-US"/>
              <a:t> 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BFCFABD-40B1-5445-8D5D-1B13C8712DD9}"/>
              </a:ext>
            </a:extLst>
          </p:cNvPr>
          <p:cNvSpPr/>
          <p:nvPr/>
        </p:nvSpPr>
        <p:spPr>
          <a:xfrm>
            <a:off x="7611897" y="2530825"/>
            <a:ext cx="330131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30188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CA473F"/>
                </a:solidFill>
              </a:rPr>
              <a:t> Data storage and HPC access</a:t>
            </a:r>
          </a:p>
          <a:p>
            <a:pPr marL="230188">
              <a:buFont typeface="Arial" panose="020B0604020202020204" pitchFamily="34" charset="0"/>
              <a:buChar char="•"/>
            </a:pPr>
            <a:endParaRPr lang="en-US" dirty="0">
              <a:solidFill>
                <a:srgbClr val="CA473F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B3ADC27-89A8-9A44-8FAF-3D0E1444A6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533" y="2021840"/>
            <a:ext cx="2961775" cy="62426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186DB02-6E6F-894A-B783-E10FF0EBE309}"/>
              </a:ext>
            </a:extLst>
          </p:cNvPr>
          <p:cNvSpPr txBox="1"/>
          <p:nvPr/>
        </p:nvSpPr>
        <p:spPr>
          <a:xfrm>
            <a:off x="551543" y="906402"/>
            <a:ext cx="112485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ea typeface="Century Gothic" charset="0"/>
                <a:cs typeface="Century Gothic" charset="0"/>
              </a:rPr>
              <a:t>“Transforming the nation’s ability to understand and mitigate adverse effects of natural hazards on the built environment </a:t>
            </a:r>
            <a:r>
              <a:rPr lang="en-US" sz="2400" b="1" dirty="0">
                <a:solidFill>
                  <a:srgbClr val="0070C0"/>
                </a:solidFill>
                <a:ea typeface="Century Gothic" charset="0"/>
                <a:cs typeface="Century Gothic" charset="0"/>
              </a:rPr>
              <a:t>through computational simulation</a:t>
            </a:r>
            <a:r>
              <a:rPr lang="en-US" sz="2400" dirty="0">
                <a:ea typeface="Century Gothic" charset="0"/>
                <a:cs typeface="Century Gothic" charset="0"/>
              </a:rPr>
              <a:t>”</a:t>
            </a:r>
            <a:endParaRPr lang="en-US" sz="2400" dirty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B1F7C328-3732-284F-A379-EF4E6A94B55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3222" y="4241259"/>
            <a:ext cx="1237988" cy="824993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33" name="Picture 2" descr="https://www.designsafe-ci.org/media/filer_public_thumbnails/filer_public/82/43/8243422c-a765-45f3-8cc0-f68cdfacdf6c/varwwwdesignsafe-ciorgmediacms_page_media11clrdata-depot.png__152x152_q85_subsampling-2.png">
            <a:extLst>
              <a:ext uri="{FF2B5EF4-FFF2-40B4-BE49-F238E27FC236}">
                <a16:creationId xmlns:a16="http://schemas.microsoft.com/office/drawing/2014/main" id="{124E393A-D8E2-0B47-BB8C-5F60851ECD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3776" y="2870578"/>
            <a:ext cx="1143936" cy="1143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DesignSafe-CI">
            <a:extLst>
              <a:ext uri="{FF2B5EF4-FFF2-40B4-BE49-F238E27FC236}">
                <a16:creationId xmlns:a16="http://schemas.microsoft.com/office/drawing/2014/main" id="{78943D4E-F3F7-42A3-9BA8-B337A3094C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1905" y="2049011"/>
            <a:ext cx="2672961" cy="471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7EE1797F-EE4B-8D4B-832A-DC3147052D78}"/>
              </a:ext>
            </a:extLst>
          </p:cNvPr>
          <p:cNvSpPr/>
          <p:nvPr/>
        </p:nvSpPr>
        <p:spPr>
          <a:xfrm>
            <a:off x="1099384" y="3987184"/>
            <a:ext cx="5096366" cy="2057835"/>
          </a:xfrm>
          <a:prstGeom prst="rect">
            <a:avLst/>
          </a:prstGeom>
          <a:solidFill>
            <a:schemeClr val="bg1"/>
          </a:solidFill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5FBE734-30E7-2B45-B3E6-90F513EDCAC0}"/>
              </a:ext>
            </a:extLst>
          </p:cNvPr>
          <p:cNvSpPr txBox="1"/>
          <p:nvPr/>
        </p:nvSpPr>
        <p:spPr>
          <a:xfrm>
            <a:off x="1654140" y="4014514"/>
            <a:ext cx="41875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70C0"/>
                </a:solidFill>
              </a:rPr>
              <a:t>SimCenter Research Tools</a:t>
            </a: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BB7DB6B6-FBD7-AF4A-B9D8-52870AC2D1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75094" y="4684409"/>
            <a:ext cx="1054034" cy="1054034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25E865A0-66BC-5945-B563-AB46B0D9377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02443" y="4697604"/>
            <a:ext cx="1054034" cy="1054034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940BA00D-F497-8D43-808F-516A06505A3B}"/>
              </a:ext>
            </a:extLst>
          </p:cNvPr>
          <p:cNvSpPr txBox="1"/>
          <p:nvPr/>
        </p:nvSpPr>
        <p:spPr>
          <a:xfrm rot="16200000">
            <a:off x="209653" y="4754665"/>
            <a:ext cx="1339473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effectLst>
                  <a:outerShdw blurRad="50800" dist="50800" dir="2700000" algn="tl" rotWithShape="0">
                    <a:prstClr val="black">
                      <a:alpha val="70000"/>
                    </a:prstClr>
                  </a:outerShdw>
                </a:effectLst>
              </a:rPr>
              <a:t>Front-end</a:t>
            </a:r>
          </a:p>
        </p:txBody>
      </p:sp>
      <p:pic>
        <p:nvPicPr>
          <p:cNvPr id="13" name="Picture 2" descr="https://simcenter.designsafe-ci.org/media/filer_public_thumbnails/filer_public/09/c8/09c87528-fa45-4fc4-ad2f-28311e69f6cc/icon_512x512.png__512x512_q85_subsampling-2.png">
            <a:extLst>
              <a:ext uri="{FF2B5EF4-FFF2-40B4-BE49-F238E27FC236}">
                <a16:creationId xmlns:a16="http://schemas.microsoft.com/office/drawing/2014/main" id="{27FB5749-0612-4313-AF1A-0E5CF135E2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6070" y="4672470"/>
            <a:ext cx="1054034" cy="1054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679759E-325B-C341-AC1E-CE0B3C422090}"/>
              </a:ext>
            </a:extLst>
          </p:cNvPr>
          <p:cNvSpPr/>
          <p:nvPr/>
        </p:nvSpPr>
        <p:spPr>
          <a:xfrm>
            <a:off x="551542" y="2713621"/>
            <a:ext cx="669398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9388" indent="-179388">
              <a:buFont typeface="Arial" panose="020B0604020202020204" pitchFamily="34" charset="0"/>
              <a:buChar char="•"/>
            </a:pPr>
            <a:r>
              <a:rPr lang="en-US" sz="2000" b="1" dirty="0"/>
              <a:t>Cloud-enabled research tools, scalable to run on HPC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US" sz="2000" b="1" dirty="0"/>
              <a:t>Emphasis on uncertainty quantification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US" sz="2000" b="1" dirty="0"/>
              <a:t>Educational resources 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3DFBA29-6D43-447D-B0AA-587CDACD7DF7}"/>
              </a:ext>
            </a:extLst>
          </p:cNvPr>
          <p:cNvSpPr/>
          <p:nvPr/>
        </p:nvSpPr>
        <p:spPr>
          <a:xfrm>
            <a:off x="8001321" y="2927231"/>
            <a:ext cx="2235975" cy="3203125"/>
          </a:xfrm>
          <a:prstGeom prst="rect">
            <a:avLst/>
          </a:prstGeom>
          <a:solidFill>
            <a:schemeClr val="bg1"/>
          </a:solidFill>
          <a:ln w="19050">
            <a:solidFill>
              <a:srgbClr val="0070C0"/>
            </a:solidFill>
          </a:ln>
        </p:spPr>
        <p:txBody>
          <a:bodyPr wrap="square">
            <a:noAutofit/>
          </a:bodyPr>
          <a:lstStyle/>
          <a:p>
            <a:pPr algn="ctr"/>
            <a:r>
              <a:rPr lang="en-US" sz="16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SimCenter’s </a:t>
            </a:r>
          </a:p>
          <a:p>
            <a:pPr algn="ctr"/>
            <a:r>
              <a:rPr lang="en-US" sz="16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Application Framework</a:t>
            </a:r>
          </a:p>
        </p:txBody>
      </p:sp>
      <p:sp>
        <p:nvSpPr>
          <p:cNvPr id="57" name="Left-Right Arrow 56">
            <a:extLst>
              <a:ext uri="{FF2B5EF4-FFF2-40B4-BE49-F238E27FC236}">
                <a16:creationId xmlns:a16="http://schemas.microsoft.com/office/drawing/2014/main" id="{770DF89A-E0A8-854C-A6F9-32A4A33926A8}"/>
              </a:ext>
            </a:extLst>
          </p:cNvPr>
          <p:cNvSpPr/>
          <p:nvPr/>
        </p:nvSpPr>
        <p:spPr>
          <a:xfrm>
            <a:off x="6204582" y="5140958"/>
            <a:ext cx="1784987" cy="701490"/>
          </a:xfrm>
          <a:prstGeom prst="leftRightArrow">
            <a:avLst>
              <a:gd name="adj1" fmla="val 64270"/>
              <a:gd name="adj2" fmla="val 51784"/>
            </a:avLst>
          </a:prstGeom>
          <a:solidFill>
            <a:srgbClr val="CB463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b="1" dirty="0">
              <a:solidFill>
                <a:srgbClr val="000000"/>
              </a:solidFill>
              <a:latin typeface="Times"/>
              <a:cs typeface="Times"/>
            </a:endParaRPr>
          </a:p>
        </p:txBody>
      </p:sp>
      <p:pic>
        <p:nvPicPr>
          <p:cNvPr id="38" name="Picture 6" descr="https://agaveapi.co/wp-content/uploads/2016/02/Agave-white.png">
            <a:extLst>
              <a:ext uri="{FF2B5EF4-FFF2-40B4-BE49-F238E27FC236}">
                <a16:creationId xmlns:a16="http://schemas.microsoft.com/office/drawing/2014/main" id="{6189D37F-926C-3C44-8018-24BA13CB6F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8973" y="5303410"/>
            <a:ext cx="1070008" cy="376586"/>
          </a:xfrm>
          <a:prstGeom prst="rect">
            <a:avLst/>
          </a:prstGeom>
          <a:solidFill>
            <a:srgbClr val="CA473F"/>
          </a:solidFill>
        </p:spPr>
      </p:pic>
      <p:pic>
        <p:nvPicPr>
          <p:cNvPr id="51" name="Kép 4">
            <a:extLst>
              <a:ext uri="{FF2B5EF4-FFF2-40B4-BE49-F238E27FC236}">
                <a16:creationId xmlns:a16="http://schemas.microsoft.com/office/drawing/2014/main" id="{FA2F0C6C-02F6-4914-9405-8AF5744FF6A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315632" y="3476155"/>
            <a:ext cx="1578318" cy="2621009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C9E8551E-BEC4-C94A-9C2F-8AC6B4AF8D09}"/>
              </a:ext>
            </a:extLst>
          </p:cNvPr>
          <p:cNvSpPr txBox="1"/>
          <p:nvPr/>
        </p:nvSpPr>
        <p:spPr>
          <a:xfrm rot="16200000">
            <a:off x="7107879" y="4495519"/>
            <a:ext cx="1384115" cy="36744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effectLst>
                  <a:outerShdw blurRad="50800" dist="50800" dir="2700000" algn="tl" rotWithShape="0">
                    <a:prstClr val="black">
                      <a:alpha val="70000"/>
                    </a:prstClr>
                  </a:outerShdw>
                </a:effectLst>
              </a:rPr>
              <a:t>Back-end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EF9D0048-C970-4844-8E02-1D3D4E5581C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021467" y="4805785"/>
            <a:ext cx="962125" cy="96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6590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Kép 4">
            <a:extLst>
              <a:ext uri="{FF2B5EF4-FFF2-40B4-BE49-F238E27FC236}">
                <a16:creationId xmlns:a16="http://schemas.microsoft.com/office/drawing/2014/main" id="{85F25F27-8756-4EA0-A473-B0364FB79A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165" y="905725"/>
            <a:ext cx="3174802" cy="5272183"/>
          </a:xfrm>
          <a:prstGeom prst="rect">
            <a:avLst/>
          </a:prstGeom>
        </p:spPr>
      </p:pic>
      <p:pic>
        <p:nvPicPr>
          <p:cNvPr id="5" name="Kép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3967" y="905724"/>
            <a:ext cx="5877262" cy="5272183"/>
          </a:xfrm>
          <a:prstGeom prst="rect">
            <a:avLst/>
          </a:prstGeom>
        </p:spPr>
      </p:pic>
      <p:sp>
        <p:nvSpPr>
          <p:cNvPr id="44" name="Title 43">
            <a:extLst>
              <a:ext uri="{FF2B5EF4-FFF2-40B4-BE49-F238E27FC236}">
                <a16:creationId xmlns:a16="http://schemas.microsoft.com/office/drawing/2014/main" id="{2BF2300E-6E43-0C44-A612-32665B892A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Framework for Building Workflow Applications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1BA4AD7-BE4B-8D40-B2BE-666C07F1F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532514"/>
            <a:ext cx="685949" cy="325484"/>
          </a:xfrm>
        </p:spPr>
        <p:txBody>
          <a:bodyPr/>
          <a:lstStyle/>
          <a:p>
            <a:fld id="{3281CA3C-E6C7-E345-AC43-4EE8CC48FC60}" type="slidenum">
              <a:rPr lang="en-US" smtClean="0"/>
              <a:pPr/>
              <a:t>4</a:t>
            </a:fld>
            <a:r>
              <a:rPr lang="en-US"/>
              <a:t> </a:t>
            </a:r>
            <a:endParaRPr lang="en-US" dirty="0"/>
          </a:p>
        </p:txBody>
      </p:sp>
      <p:sp>
        <p:nvSpPr>
          <p:cNvPr id="12" name="Content Placeholder 6">
            <a:extLst>
              <a:ext uri="{FF2B5EF4-FFF2-40B4-BE49-F238E27FC236}">
                <a16:creationId xmlns:a16="http://schemas.microsoft.com/office/drawing/2014/main" id="{DD060CFF-ECA9-4AE7-BE92-92600C289171}"/>
              </a:ext>
            </a:extLst>
          </p:cNvPr>
          <p:cNvSpPr txBox="1">
            <a:spLocks/>
          </p:cNvSpPr>
          <p:nvPr/>
        </p:nvSpPr>
        <p:spPr bwMode="auto">
          <a:xfrm>
            <a:off x="9551264" y="2923674"/>
            <a:ext cx="1834821" cy="121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chemeClr val="tx1"/>
                </a:solidFill>
                <a:latin typeface="Source Sans Pro" panose="020B0503030403020204" pitchFamily="34" charset="0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Source Sans Pro" panose="020B0503030403020204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Source Sans Pro" panose="020B0503030403020204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200">
                <a:solidFill>
                  <a:schemeClr val="tx1"/>
                </a:solidFill>
                <a:latin typeface="Source Sans Pro" panose="020B0503030403020204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Source Sans Pro" panose="020B0503030403020204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None/>
            </a:pPr>
            <a:r>
              <a:rPr lang="en-US" sz="1600" b="1" kern="0" dirty="0"/>
              <a:t>Run in the cloud</a:t>
            </a:r>
          </a:p>
          <a:p>
            <a:pPr marL="0" indent="0" algn="ctr">
              <a:buNone/>
            </a:pPr>
            <a:r>
              <a:rPr lang="en-US" sz="1600" b="1" kern="0" dirty="0"/>
              <a:t>OR</a:t>
            </a:r>
          </a:p>
          <a:p>
            <a:pPr marL="0" indent="0" algn="ctr">
              <a:buNone/>
            </a:pPr>
            <a:r>
              <a:rPr lang="en-US" sz="1600" b="1" kern="0" dirty="0"/>
              <a:t>Run Locally</a:t>
            </a:r>
            <a:endParaRPr lang="en-US" sz="1400" b="1" kern="0" dirty="0"/>
          </a:p>
        </p:txBody>
      </p:sp>
      <p:sp>
        <p:nvSpPr>
          <p:cNvPr id="14" name="Jobbra nyíl 4">
            <a:extLst>
              <a:ext uri="{FF2B5EF4-FFF2-40B4-BE49-F238E27FC236}">
                <a16:creationId xmlns:a16="http://schemas.microsoft.com/office/drawing/2014/main" id="{FAB627AB-95EB-469B-A459-370129E409AD}"/>
              </a:ext>
            </a:extLst>
          </p:cNvPr>
          <p:cNvSpPr/>
          <p:nvPr/>
        </p:nvSpPr>
        <p:spPr>
          <a:xfrm rot="5400000">
            <a:off x="10062177" y="4286912"/>
            <a:ext cx="809607" cy="489124"/>
          </a:xfrm>
          <a:prstGeom prst="rightArrow">
            <a:avLst>
              <a:gd name="adj1" fmla="val 31311"/>
              <a:gd name="adj2" fmla="val 74927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Picture 6" descr="https://www.nongit.com/blog/wp-content/uploads/2017/09/windows-10--640x395.png">
            <a:extLst>
              <a:ext uri="{FF2B5EF4-FFF2-40B4-BE49-F238E27FC236}">
                <a16:creationId xmlns:a16="http://schemas.microsoft.com/office/drawing/2014/main" id="{25EDEE9E-D90A-40D5-A387-E962775992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59" t="12414" r="1559" b="16559"/>
          <a:stretch/>
        </p:blipFill>
        <p:spPr bwMode="auto">
          <a:xfrm>
            <a:off x="10085938" y="5226366"/>
            <a:ext cx="2085886" cy="951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Image result for macbook pro illustration">
            <a:extLst>
              <a:ext uri="{FF2B5EF4-FFF2-40B4-BE49-F238E27FC236}">
                <a16:creationId xmlns:a16="http://schemas.microsoft.com/office/drawing/2014/main" id="{2508FC41-22DF-41BA-872C-4766080F70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6666" y="5202528"/>
            <a:ext cx="1352561" cy="1050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FFCDB4BB-F6EB-4A35-A819-D9B07C1A5815}"/>
              </a:ext>
            </a:extLst>
          </p:cNvPr>
          <p:cNvGrpSpPr/>
          <p:nvPr/>
        </p:nvGrpSpPr>
        <p:grpSpPr>
          <a:xfrm>
            <a:off x="8592457" y="880805"/>
            <a:ext cx="3345692" cy="1213850"/>
            <a:chOff x="5345428" y="5044564"/>
            <a:chExt cx="3282182" cy="951208"/>
          </a:xfrm>
        </p:grpSpPr>
        <p:sp>
          <p:nvSpPr>
            <p:cNvPr id="19" name="Cloud 18">
              <a:extLst>
                <a:ext uri="{FF2B5EF4-FFF2-40B4-BE49-F238E27FC236}">
                  <a16:creationId xmlns:a16="http://schemas.microsoft.com/office/drawing/2014/main" id="{B4123F18-4B2F-4F76-AD6C-A57F632F3109}"/>
                </a:ext>
              </a:extLst>
            </p:cNvPr>
            <p:cNvSpPr/>
            <p:nvPr/>
          </p:nvSpPr>
          <p:spPr>
            <a:xfrm rot="10800000">
              <a:off x="5345428" y="5044564"/>
              <a:ext cx="3282182" cy="951208"/>
            </a:xfrm>
            <a:prstGeom prst="cloud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0" name="Picture 2" descr="DesignSafe-CI">
              <a:extLst>
                <a:ext uri="{FF2B5EF4-FFF2-40B4-BE49-F238E27FC236}">
                  <a16:creationId xmlns:a16="http://schemas.microsoft.com/office/drawing/2014/main" id="{C9DFC080-C0C0-4170-84D8-5320667EC8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79232" y="5362478"/>
              <a:ext cx="2663155" cy="4300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1" name="Jobbra nyíl 4">
            <a:extLst>
              <a:ext uri="{FF2B5EF4-FFF2-40B4-BE49-F238E27FC236}">
                <a16:creationId xmlns:a16="http://schemas.microsoft.com/office/drawing/2014/main" id="{59298792-FEF3-41BE-9C72-D1CACCF5BFD6}"/>
              </a:ext>
            </a:extLst>
          </p:cNvPr>
          <p:cNvSpPr/>
          <p:nvPr/>
        </p:nvSpPr>
        <p:spPr>
          <a:xfrm rot="16200000">
            <a:off x="10058335" y="2329775"/>
            <a:ext cx="809607" cy="489124"/>
          </a:xfrm>
          <a:prstGeom prst="rightArrow">
            <a:avLst>
              <a:gd name="adj1" fmla="val 31311"/>
              <a:gd name="adj2" fmla="val 74927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2267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 animBg="1"/>
      <p:bldP spid="2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F122D-9708-4A1D-A857-348AD5D5BE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Computations Workflow</a:t>
            </a:r>
          </a:p>
        </p:txBody>
      </p:sp>
      <p:sp>
        <p:nvSpPr>
          <p:cNvPr id="17" name="Cylinder 16">
            <a:extLst>
              <a:ext uri="{FF2B5EF4-FFF2-40B4-BE49-F238E27FC236}">
                <a16:creationId xmlns:a16="http://schemas.microsoft.com/office/drawing/2014/main" id="{EE2A3C47-56DD-411B-8772-02C94A77BE9C}"/>
              </a:ext>
            </a:extLst>
          </p:cNvPr>
          <p:cNvSpPr/>
          <p:nvPr/>
        </p:nvSpPr>
        <p:spPr>
          <a:xfrm>
            <a:off x="4290932" y="3376498"/>
            <a:ext cx="1168108" cy="1378987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b="1" kern="1200" dirty="0">
                <a:solidFill>
                  <a:srgbClr val="FFFFFF"/>
                </a:solidFill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Buildings Database</a:t>
            </a:r>
            <a:endParaRPr lang="en-US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20" name="Parallelogram 19">
            <a:extLst>
              <a:ext uri="{FF2B5EF4-FFF2-40B4-BE49-F238E27FC236}">
                <a16:creationId xmlns:a16="http://schemas.microsoft.com/office/drawing/2014/main" id="{4A50238B-F52E-40D2-BA40-B5EB84978CE8}"/>
              </a:ext>
            </a:extLst>
          </p:cNvPr>
          <p:cNvSpPr/>
          <p:nvPr/>
        </p:nvSpPr>
        <p:spPr>
          <a:xfrm>
            <a:off x="4126948" y="5045668"/>
            <a:ext cx="1494917" cy="772614"/>
          </a:xfrm>
          <a:prstGeom prst="parallelogram">
            <a:avLst>
              <a:gd name="adj" fmla="val 56616"/>
            </a:avLst>
          </a:prstGeom>
          <a:solidFill>
            <a:schemeClr val="accent4">
              <a:lumMod val="20000"/>
              <a:lumOff val="80000"/>
            </a:schemeClr>
          </a:solidFill>
          <a:ln w="38100" cap="rnd">
            <a:solidFill>
              <a:srgbClr val="0070C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  <a:cs typeface="Arial" panose="020B0604020202020204" pitchFamily="34" charset="0"/>
              </a:rPr>
              <a:t>Hazard</a:t>
            </a:r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98E2B54D-6D95-4DD8-AEA8-D7AEE5FE4C39}"/>
              </a:ext>
            </a:extLst>
          </p:cNvPr>
          <p:cNvCxnSpPr>
            <a:cxnSpLocks/>
            <a:stCxn id="17" idx="4"/>
            <a:endCxn id="35" idx="0"/>
          </p:cNvCxnSpPr>
          <p:nvPr/>
        </p:nvCxnSpPr>
        <p:spPr>
          <a:xfrm>
            <a:off x="5459040" y="4065992"/>
            <a:ext cx="780975" cy="388077"/>
          </a:xfrm>
          <a:prstGeom prst="bentConnector2">
            <a:avLst/>
          </a:prstGeom>
          <a:ln w="38100">
            <a:solidFill>
              <a:srgbClr val="00206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98E2B54D-6D95-4DD8-AEA8-D7AEE5FE4C39}"/>
              </a:ext>
            </a:extLst>
          </p:cNvPr>
          <p:cNvCxnSpPr>
            <a:cxnSpLocks/>
            <a:stCxn id="20" idx="2"/>
            <a:endCxn id="32" idx="3"/>
          </p:cNvCxnSpPr>
          <p:nvPr/>
        </p:nvCxnSpPr>
        <p:spPr>
          <a:xfrm flipV="1">
            <a:off x="5403153" y="4839745"/>
            <a:ext cx="1741825" cy="592230"/>
          </a:xfrm>
          <a:prstGeom prst="bentConnector2">
            <a:avLst/>
          </a:prstGeom>
          <a:ln w="38100">
            <a:solidFill>
              <a:srgbClr val="00206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14903DA-2E33-45AE-BEE6-B03F3491A22A}"/>
              </a:ext>
            </a:extLst>
          </p:cNvPr>
          <p:cNvCxnSpPr>
            <a:cxnSpLocks/>
          </p:cNvCxnSpPr>
          <p:nvPr/>
        </p:nvCxnSpPr>
        <p:spPr>
          <a:xfrm>
            <a:off x="6686775" y="4203264"/>
            <a:ext cx="4028628" cy="0"/>
          </a:xfrm>
          <a:prstGeom prst="straightConnector1">
            <a:avLst/>
          </a:prstGeom>
          <a:ln w="38100">
            <a:solidFill>
              <a:srgbClr val="002060"/>
            </a:solidFill>
            <a:prstDash val="sysDot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C39D887F-614A-486B-8F83-1A40BEDEA4E2}"/>
              </a:ext>
            </a:extLst>
          </p:cNvPr>
          <p:cNvSpPr/>
          <p:nvPr/>
        </p:nvSpPr>
        <p:spPr>
          <a:xfrm>
            <a:off x="7457654" y="3733527"/>
            <a:ext cx="246096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sz="2000" b="1" kern="1200" dirty="0">
                <a:solidFill>
                  <a:srgbClr val="00206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Building Workflow</a:t>
            </a:r>
            <a:endParaRPr lang="en-US" sz="3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27AB5C5-43BD-43DB-95B7-8D7A484B9CB0}"/>
              </a:ext>
            </a:extLst>
          </p:cNvPr>
          <p:cNvSpPr/>
          <p:nvPr/>
        </p:nvSpPr>
        <p:spPr>
          <a:xfrm>
            <a:off x="876144" y="939216"/>
            <a:ext cx="3640992" cy="4909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</a:pPr>
            <a:r>
              <a:rPr lang="en-US" sz="2800" b="1" dirty="0"/>
              <a:t>Regional workflow</a:t>
            </a:r>
            <a:endParaRPr lang="en-US" sz="2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39401A8-201D-4458-A250-7D320F529A91}"/>
              </a:ext>
            </a:extLst>
          </p:cNvPr>
          <p:cNvSpPr/>
          <p:nvPr/>
        </p:nvSpPr>
        <p:spPr>
          <a:xfrm>
            <a:off x="988630" y="3887583"/>
            <a:ext cx="3088849" cy="8679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</a:pPr>
            <a:r>
              <a:rPr lang="en-US" sz="2800" b="1" dirty="0"/>
              <a:t>Single building workflow</a:t>
            </a:r>
          </a:p>
        </p:txBody>
      </p:sp>
      <p:sp>
        <p:nvSpPr>
          <p:cNvPr id="32" name="Parallelogram 31">
            <a:extLst>
              <a:ext uri="{FF2B5EF4-FFF2-40B4-BE49-F238E27FC236}">
                <a16:creationId xmlns:a16="http://schemas.microsoft.com/office/drawing/2014/main" id="{6C20AE52-3465-4D11-9ABF-B17E6C8D0504}"/>
              </a:ext>
            </a:extLst>
          </p:cNvPr>
          <p:cNvSpPr/>
          <p:nvPr/>
        </p:nvSpPr>
        <p:spPr>
          <a:xfrm>
            <a:off x="6664822" y="4454069"/>
            <a:ext cx="1205339" cy="385676"/>
          </a:xfrm>
          <a:prstGeom prst="parallelogram">
            <a:avLst>
              <a:gd name="adj" fmla="val 63532"/>
            </a:avLst>
          </a:prstGeom>
          <a:solidFill>
            <a:schemeClr val="accent4">
              <a:lumMod val="20000"/>
              <a:lumOff val="80000"/>
            </a:schemeClr>
          </a:solidFill>
          <a:ln w="38100" cap="rnd">
            <a:solidFill>
              <a:srgbClr val="0070C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  <a:cs typeface="Arial" panose="020B0604020202020204" pitchFamily="34" charset="0"/>
              </a:rPr>
              <a:t>EVENT</a:t>
            </a:r>
          </a:p>
        </p:txBody>
      </p:sp>
      <p:sp>
        <p:nvSpPr>
          <p:cNvPr id="35" name="Parallelogram 34">
            <a:extLst>
              <a:ext uri="{FF2B5EF4-FFF2-40B4-BE49-F238E27FC236}">
                <a16:creationId xmlns:a16="http://schemas.microsoft.com/office/drawing/2014/main" id="{3C031D44-8F48-40BF-998E-CD6EF6D9A2C6}"/>
              </a:ext>
            </a:extLst>
          </p:cNvPr>
          <p:cNvSpPr/>
          <p:nvPr/>
        </p:nvSpPr>
        <p:spPr>
          <a:xfrm>
            <a:off x="5637345" y="4454069"/>
            <a:ext cx="1205339" cy="385676"/>
          </a:xfrm>
          <a:prstGeom prst="parallelogram">
            <a:avLst>
              <a:gd name="adj" fmla="val 63532"/>
            </a:avLst>
          </a:prstGeom>
          <a:solidFill>
            <a:schemeClr val="accent4">
              <a:lumMod val="20000"/>
              <a:lumOff val="80000"/>
            </a:schemeClr>
          </a:solidFill>
          <a:ln w="38100" cap="rnd">
            <a:solidFill>
              <a:srgbClr val="0070C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  <a:cs typeface="Arial" panose="020B0604020202020204" pitchFamily="34" charset="0"/>
              </a:rPr>
              <a:t>BIM</a:t>
            </a:r>
          </a:p>
        </p:txBody>
      </p:sp>
      <p:sp>
        <p:nvSpPr>
          <p:cNvPr id="39" name="Parallelogram 38">
            <a:extLst>
              <a:ext uri="{FF2B5EF4-FFF2-40B4-BE49-F238E27FC236}">
                <a16:creationId xmlns:a16="http://schemas.microsoft.com/office/drawing/2014/main" id="{7D910AFB-F9B0-4179-9FE5-1C87CC1299D4}"/>
              </a:ext>
            </a:extLst>
          </p:cNvPr>
          <p:cNvSpPr/>
          <p:nvPr/>
        </p:nvSpPr>
        <p:spPr>
          <a:xfrm>
            <a:off x="7685804" y="4454069"/>
            <a:ext cx="1205339" cy="385676"/>
          </a:xfrm>
          <a:prstGeom prst="parallelogram">
            <a:avLst>
              <a:gd name="adj" fmla="val 63532"/>
            </a:avLst>
          </a:prstGeom>
          <a:solidFill>
            <a:schemeClr val="accent4">
              <a:lumMod val="20000"/>
              <a:lumOff val="80000"/>
            </a:schemeClr>
          </a:solidFill>
          <a:ln w="38100" cap="rnd">
            <a:solidFill>
              <a:srgbClr val="0070C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  <a:cs typeface="Arial" panose="020B0604020202020204" pitchFamily="34" charset="0"/>
              </a:rPr>
              <a:t>SAM</a:t>
            </a:r>
          </a:p>
        </p:txBody>
      </p:sp>
      <p:sp>
        <p:nvSpPr>
          <p:cNvPr id="40" name="Parallelogram 39">
            <a:extLst>
              <a:ext uri="{FF2B5EF4-FFF2-40B4-BE49-F238E27FC236}">
                <a16:creationId xmlns:a16="http://schemas.microsoft.com/office/drawing/2014/main" id="{1BF0B32D-5509-42A0-86BF-78C0798E6FF5}"/>
              </a:ext>
            </a:extLst>
          </p:cNvPr>
          <p:cNvSpPr/>
          <p:nvPr/>
        </p:nvSpPr>
        <p:spPr>
          <a:xfrm>
            <a:off x="8713281" y="4454069"/>
            <a:ext cx="1205339" cy="385676"/>
          </a:xfrm>
          <a:prstGeom prst="parallelogram">
            <a:avLst>
              <a:gd name="adj" fmla="val 63532"/>
            </a:avLst>
          </a:prstGeom>
          <a:solidFill>
            <a:schemeClr val="accent4">
              <a:lumMod val="20000"/>
              <a:lumOff val="80000"/>
            </a:schemeClr>
          </a:solidFill>
          <a:ln w="38100" cap="rnd">
            <a:solidFill>
              <a:srgbClr val="0070C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  <a:cs typeface="Arial" panose="020B0604020202020204" pitchFamily="34" charset="0"/>
              </a:rPr>
              <a:t>EDP</a:t>
            </a:r>
          </a:p>
        </p:txBody>
      </p:sp>
      <p:sp>
        <p:nvSpPr>
          <p:cNvPr id="44" name="Parallelogram 43">
            <a:extLst>
              <a:ext uri="{FF2B5EF4-FFF2-40B4-BE49-F238E27FC236}">
                <a16:creationId xmlns:a16="http://schemas.microsoft.com/office/drawing/2014/main" id="{9D4DA2C6-A18D-49B2-9DC2-D6314BF8C975}"/>
              </a:ext>
            </a:extLst>
          </p:cNvPr>
          <p:cNvSpPr/>
          <p:nvPr/>
        </p:nvSpPr>
        <p:spPr>
          <a:xfrm>
            <a:off x="9734263" y="4454069"/>
            <a:ext cx="1205339" cy="385676"/>
          </a:xfrm>
          <a:prstGeom prst="parallelogram">
            <a:avLst>
              <a:gd name="adj" fmla="val 63532"/>
            </a:avLst>
          </a:prstGeom>
          <a:solidFill>
            <a:schemeClr val="accent4">
              <a:lumMod val="20000"/>
              <a:lumOff val="80000"/>
            </a:schemeClr>
          </a:solidFill>
          <a:ln w="38100" cap="rnd">
            <a:solidFill>
              <a:srgbClr val="0070C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  <a:cs typeface="Arial" panose="020B0604020202020204" pitchFamily="34" charset="0"/>
              </a:rPr>
              <a:t>DL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99A924E-01FC-4EFF-AC29-313E50A29BA9}"/>
              </a:ext>
            </a:extLst>
          </p:cNvPr>
          <p:cNvSpPr/>
          <p:nvPr/>
        </p:nvSpPr>
        <p:spPr>
          <a:xfrm>
            <a:off x="1376" y="5144430"/>
            <a:ext cx="3774175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BIM</a:t>
            </a:r>
            <a:r>
              <a:rPr lang="en-US" dirty="0">
                <a:solidFill>
                  <a:srgbClr val="0070C0"/>
                </a:solidFill>
              </a:rPr>
              <a:t>: </a:t>
            </a:r>
            <a:r>
              <a:rPr lang="en-US" b="1" dirty="0">
                <a:solidFill>
                  <a:srgbClr val="0070C0"/>
                </a:solidFill>
              </a:rPr>
              <a:t>B</a:t>
            </a:r>
            <a:r>
              <a:rPr lang="en-US" dirty="0">
                <a:solidFill>
                  <a:srgbClr val="0070C0"/>
                </a:solidFill>
              </a:rPr>
              <a:t>uilding </a:t>
            </a:r>
            <a:r>
              <a:rPr lang="en-US" b="1" dirty="0">
                <a:solidFill>
                  <a:srgbClr val="0070C0"/>
                </a:solidFill>
              </a:rPr>
              <a:t>I</a:t>
            </a:r>
            <a:r>
              <a:rPr lang="en-US" dirty="0">
                <a:solidFill>
                  <a:srgbClr val="0070C0"/>
                </a:solidFill>
              </a:rPr>
              <a:t>nformation </a:t>
            </a:r>
            <a:r>
              <a:rPr lang="en-US" b="1" dirty="0">
                <a:solidFill>
                  <a:srgbClr val="0070C0"/>
                </a:solidFill>
              </a:rPr>
              <a:t>M</a:t>
            </a:r>
            <a:r>
              <a:rPr lang="en-US" dirty="0">
                <a:solidFill>
                  <a:srgbClr val="0070C0"/>
                </a:solidFill>
              </a:rPr>
              <a:t>odel</a:t>
            </a:r>
          </a:p>
          <a:p>
            <a:r>
              <a:rPr lang="en-US" b="1" dirty="0">
                <a:solidFill>
                  <a:srgbClr val="0070C0"/>
                </a:solidFill>
              </a:rPr>
              <a:t>SAM</a:t>
            </a:r>
            <a:r>
              <a:rPr lang="en-US" dirty="0">
                <a:solidFill>
                  <a:srgbClr val="0070C0"/>
                </a:solidFill>
              </a:rPr>
              <a:t>: </a:t>
            </a:r>
            <a:r>
              <a:rPr lang="en-US" b="1" dirty="0">
                <a:solidFill>
                  <a:srgbClr val="0070C0"/>
                </a:solidFill>
              </a:rPr>
              <a:t>S</a:t>
            </a:r>
            <a:r>
              <a:rPr lang="en-US" dirty="0">
                <a:solidFill>
                  <a:srgbClr val="0070C0"/>
                </a:solidFill>
              </a:rPr>
              <a:t>tructural </a:t>
            </a:r>
            <a:r>
              <a:rPr lang="en-US" b="1" dirty="0">
                <a:solidFill>
                  <a:srgbClr val="0070C0"/>
                </a:solidFill>
              </a:rPr>
              <a:t>A</a:t>
            </a:r>
            <a:r>
              <a:rPr lang="en-US" dirty="0">
                <a:solidFill>
                  <a:srgbClr val="0070C0"/>
                </a:solidFill>
              </a:rPr>
              <a:t>nalysis </a:t>
            </a:r>
            <a:r>
              <a:rPr lang="en-US" b="1" dirty="0">
                <a:solidFill>
                  <a:srgbClr val="0070C0"/>
                </a:solidFill>
              </a:rPr>
              <a:t>M</a:t>
            </a:r>
            <a:r>
              <a:rPr lang="en-US" dirty="0">
                <a:solidFill>
                  <a:srgbClr val="0070C0"/>
                </a:solidFill>
              </a:rPr>
              <a:t>odel</a:t>
            </a:r>
          </a:p>
          <a:p>
            <a:r>
              <a:rPr lang="en-US" b="1" dirty="0">
                <a:solidFill>
                  <a:srgbClr val="0070C0"/>
                </a:solidFill>
              </a:rPr>
              <a:t>EDP</a:t>
            </a:r>
            <a:r>
              <a:rPr lang="en-US" dirty="0">
                <a:solidFill>
                  <a:srgbClr val="0070C0"/>
                </a:solidFill>
              </a:rPr>
              <a:t>: </a:t>
            </a:r>
            <a:r>
              <a:rPr lang="en-US" b="1" dirty="0">
                <a:solidFill>
                  <a:srgbClr val="0070C0"/>
                </a:solidFill>
              </a:rPr>
              <a:t>E</a:t>
            </a:r>
            <a:r>
              <a:rPr lang="en-US" dirty="0">
                <a:solidFill>
                  <a:srgbClr val="0070C0"/>
                </a:solidFill>
              </a:rPr>
              <a:t>ngineering </a:t>
            </a:r>
            <a:r>
              <a:rPr lang="en-US" b="1" dirty="0">
                <a:solidFill>
                  <a:srgbClr val="0070C0"/>
                </a:solidFill>
              </a:rPr>
              <a:t>D</a:t>
            </a:r>
            <a:r>
              <a:rPr lang="en-US" dirty="0">
                <a:solidFill>
                  <a:srgbClr val="0070C0"/>
                </a:solidFill>
              </a:rPr>
              <a:t>emand </a:t>
            </a:r>
            <a:r>
              <a:rPr lang="en-US" b="1" dirty="0">
                <a:solidFill>
                  <a:srgbClr val="0070C0"/>
                </a:solidFill>
              </a:rPr>
              <a:t>P</a:t>
            </a:r>
            <a:r>
              <a:rPr lang="en-US" dirty="0">
                <a:solidFill>
                  <a:srgbClr val="0070C0"/>
                </a:solidFill>
              </a:rPr>
              <a:t>arameters</a:t>
            </a:r>
          </a:p>
          <a:p>
            <a:r>
              <a:rPr lang="en-US" b="1" dirty="0">
                <a:solidFill>
                  <a:srgbClr val="0070C0"/>
                </a:solidFill>
              </a:rPr>
              <a:t>DL</a:t>
            </a:r>
            <a:r>
              <a:rPr lang="en-US" dirty="0">
                <a:solidFill>
                  <a:srgbClr val="0070C0"/>
                </a:solidFill>
              </a:rPr>
              <a:t>: </a:t>
            </a:r>
            <a:r>
              <a:rPr lang="en-US" b="1" dirty="0">
                <a:solidFill>
                  <a:srgbClr val="0070C0"/>
                </a:solidFill>
              </a:rPr>
              <a:t>D</a:t>
            </a:r>
            <a:r>
              <a:rPr lang="en-US" dirty="0">
                <a:solidFill>
                  <a:srgbClr val="0070C0"/>
                </a:solidFill>
              </a:rPr>
              <a:t>amage &amp; </a:t>
            </a:r>
            <a:r>
              <a:rPr lang="en-US" b="1" dirty="0">
                <a:solidFill>
                  <a:srgbClr val="0070C0"/>
                </a:solidFill>
              </a:rPr>
              <a:t>L</a:t>
            </a:r>
            <a:r>
              <a:rPr lang="en-US" dirty="0">
                <a:solidFill>
                  <a:srgbClr val="0070C0"/>
                </a:solidFill>
              </a:rPr>
              <a:t>oss</a:t>
            </a:r>
          </a:p>
        </p:txBody>
      </p:sp>
      <p:sp>
        <p:nvSpPr>
          <p:cNvPr id="45" name="Cylinder 44">
            <a:extLst>
              <a:ext uri="{FF2B5EF4-FFF2-40B4-BE49-F238E27FC236}">
                <a16:creationId xmlns:a16="http://schemas.microsoft.com/office/drawing/2014/main" id="{EE2A3C47-56DD-411B-8772-02C94A77BE9C}"/>
              </a:ext>
            </a:extLst>
          </p:cNvPr>
          <p:cNvSpPr/>
          <p:nvPr/>
        </p:nvSpPr>
        <p:spPr>
          <a:xfrm>
            <a:off x="4293021" y="967443"/>
            <a:ext cx="1141889" cy="1325563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b="1" kern="1200" dirty="0">
                <a:solidFill>
                  <a:srgbClr val="FFFFFF"/>
                </a:solidFill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Buildings Database</a:t>
            </a:r>
            <a:endParaRPr lang="en-US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D140B4D3-7957-4BC7-9D02-289422F25860}"/>
              </a:ext>
            </a:extLst>
          </p:cNvPr>
          <p:cNvSpPr/>
          <p:nvPr/>
        </p:nvSpPr>
        <p:spPr>
          <a:xfrm>
            <a:off x="7272278" y="1693565"/>
            <a:ext cx="1380190" cy="943610"/>
          </a:xfrm>
          <a:prstGeom prst="rect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b="1" kern="1200" dirty="0">
                <a:solidFill>
                  <a:srgbClr val="002060"/>
                </a:solidFill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Regional Simulation</a:t>
            </a:r>
            <a:endParaRPr lang="en-US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47" name="Parallelogram 46">
            <a:extLst>
              <a:ext uri="{FF2B5EF4-FFF2-40B4-BE49-F238E27FC236}">
                <a16:creationId xmlns:a16="http://schemas.microsoft.com/office/drawing/2014/main" id="{4A50238B-F52E-40D2-BA40-B5EB84978CE8}"/>
              </a:ext>
            </a:extLst>
          </p:cNvPr>
          <p:cNvSpPr/>
          <p:nvPr/>
        </p:nvSpPr>
        <p:spPr>
          <a:xfrm>
            <a:off x="4113763" y="2393335"/>
            <a:ext cx="1494917" cy="777240"/>
          </a:xfrm>
          <a:prstGeom prst="parallelogram">
            <a:avLst>
              <a:gd name="adj" fmla="val 42758"/>
            </a:avLst>
          </a:prstGeom>
          <a:solidFill>
            <a:schemeClr val="accent4">
              <a:lumMod val="20000"/>
              <a:lumOff val="80000"/>
            </a:schemeClr>
          </a:solidFill>
          <a:ln w="38100" cap="rnd">
            <a:solidFill>
              <a:srgbClr val="0070C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  <a:cs typeface="Arial" panose="020B0604020202020204" pitchFamily="34" charset="0"/>
              </a:rPr>
              <a:t>Hazard</a:t>
            </a:r>
          </a:p>
        </p:txBody>
      </p: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98E2B54D-6D95-4DD8-AEA8-D7AEE5FE4C39}"/>
              </a:ext>
            </a:extLst>
          </p:cNvPr>
          <p:cNvCxnSpPr>
            <a:cxnSpLocks/>
            <a:stCxn id="45" idx="4"/>
            <a:endCxn id="46" idx="1"/>
          </p:cNvCxnSpPr>
          <p:nvPr/>
        </p:nvCxnSpPr>
        <p:spPr>
          <a:xfrm>
            <a:off x="5434910" y="1630225"/>
            <a:ext cx="1837368" cy="535145"/>
          </a:xfrm>
          <a:prstGeom prst="bentConnector3">
            <a:avLst>
              <a:gd name="adj1" fmla="val 50000"/>
            </a:avLst>
          </a:prstGeom>
          <a:ln w="38100">
            <a:solidFill>
              <a:srgbClr val="00206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530BC721-5C1E-4486-A120-FE0B61959E94}"/>
              </a:ext>
            </a:extLst>
          </p:cNvPr>
          <p:cNvCxnSpPr>
            <a:cxnSpLocks/>
            <a:stCxn id="47" idx="2"/>
            <a:endCxn id="46" idx="1"/>
          </p:cNvCxnSpPr>
          <p:nvPr/>
        </p:nvCxnSpPr>
        <p:spPr>
          <a:xfrm flipV="1">
            <a:off x="5442514" y="2165370"/>
            <a:ext cx="1829764" cy="616585"/>
          </a:xfrm>
          <a:prstGeom prst="bentConnector3">
            <a:avLst>
              <a:gd name="adj1" fmla="val 50000"/>
            </a:avLst>
          </a:prstGeom>
          <a:ln w="38100">
            <a:solidFill>
              <a:srgbClr val="00206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Parallelogram 49">
            <a:extLst>
              <a:ext uri="{FF2B5EF4-FFF2-40B4-BE49-F238E27FC236}">
                <a16:creationId xmlns:a16="http://schemas.microsoft.com/office/drawing/2014/main" id="{72E4C3FE-B49E-48E2-92BB-C4AE9C7D204F}"/>
              </a:ext>
            </a:extLst>
          </p:cNvPr>
          <p:cNvSpPr/>
          <p:nvPr/>
        </p:nvSpPr>
        <p:spPr>
          <a:xfrm>
            <a:off x="9394688" y="1693564"/>
            <a:ext cx="1837368" cy="943610"/>
          </a:xfrm>
          <a:prstGeom prst="parallelogram">
            <a:avLst>
              <a:gd name="adj" fmla="val 35056"/>
            </a:avLst>
          </a:prstGeom>
          <a:solidFill>
            <a:schemeClr val="accent4">
              <a:lumMod val="20000"/>
              <a:lumOff val="80000"/>
            </a:schemeClr>
          </a:solidFill>
          <a:ln w="38100" cap="rnd">
            <a:solidFill>
              <a:srgbClr val="0070C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  <a:cs typeface="Arial" panose="020B0604020202020204" pitchFamily="34" charset="0"/>
              </a:rPr>
              <a:t>Damage &amp;</a:t>
            </a:r>
          </a:p>
          <a:p>
            <a:pPr algn="ctr"/>
            <a:r>
              <a:rPr lang="en-US" dirty="0">
                <a:solidFill>
                  <a:srgbClr val="0070C0"/>
                </a:solidFill>
                <a:cs typeface="Arial" panose="020B0604020202020204" pitchFamily="34" charset="0"/>
              </a:rPr>
              <a:t>Loss</a:t>
            </a:r>
          </a:p>
        </p:txBody>
      </p: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B5880022-55BC-4DC7-AF30-2E9092A8A08A}"/>
              </a:ext>
            </a:extLst>
          </p:cNvPr>
          <p:cNvCxnSpPr>
            <a:cxnSpLocks/>
            <a:stCxn id="46" idx="3"/>
            <a:endCxn id="50" idx="5"/>
          </p:cNvCxnSpPr>
          <p:nvPr/>
        </p:nvCxnSpPr>
        <p:spPr>
          <a:xfrm flipV="1">
            <a:off x="8652468" y="2165369"/>
            <a:ext cx="907616" cy="1"/>
          </a:xfrm>
          <a:prstGeom prst="bentConnector3">
            <a:avLst>
              <a:gd name="adj1" fmla="val 50000"/>
            </a:avLst>
          </a:prstGeom>
          <a:ln w="38100">
            <a:solidFill>
              <a:srgbClr val="00206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9374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0" grpId="0" animBg="1"/>
      <p:bldP spid="27" grpId="0"/>
      <p:bldP spid="30" grpId="0"/>
      <p:bldP spid="32" grpId="0" animBg="1"/>
      <p:bldP spid="35" grpId="0" animBg="1"/>
      <p:bldP spid="39" grpId="0" animBg="1"/>
      <p:bldP spid="40" grpId="0" animBg="1"/>
      <p:bldP spid="4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Rectangle: Rounded Corners 105">
            <a:extLst>
              <a:ext uri="{FF2B5EF4-FFF2-40B4-BE49-F238E27FC236}">
                <a16:creationId xmlns:a16="http://schemas.microsoft.com/office/drawing/2014/main" id="{DE2C905D-5708-41C5-9884-D391429989D9}"/>
              </a:ext>
            </a:extLst>
          </p:cNvPr>
          <p:cNvSpPr/>
          <p:nvPr/>
        </p:nvSpPr>
        <p:spPr>
          <a:xfrm>
            <a:off x="295275" y="3005039"/>
            <a:ext cx="11343865" cy="1902238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b="1" dirty="0" err="1">
                <a:solidFill>
                  <a:srgbClr val="FF0000"/>
                </a:solidFill>
                <a:cs typeface="Arial" panose="020B0604020202020204" pitchFamily="34" charset="0"/>
              </a:rPr>
              <a:t>performUQ</a:t>
            </a:r>
            <a:endParaRPr lang="en-US" sz="2400" b="1" dirty="0">
              <a:solidFill>
                <a:srgbClr val="FF0000"/>
              </a:solidFill>
              <a:cs typeface="Arial" panose="020B0604020202020204" pitchFamily="34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27AB5C5-43BD-43DB-95B7-8D7A484B9CB0}"/>
              </a:ext>
            </a:extLst>
          </p:cNvPr>
          <p:cNvSpPr/>
          <p:nvPr/>
        </p:nvSpPr>
        <p:spPr>
          <a:xfrm>
            <a:off x="1128380" y="941525"/>
            <a:ext cx="10349535" cy="4801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</a:pPr>
            <a:r>
              <a:rPr lang="en-US" sz="2800" b="1" dirty="0"/>
              <a:t>Applications &amp; Interfaces</a:t>
            </a:r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1796B7F2-1A67-4FA8-A2D7-611FE778B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Workflow Overview</a:t>
            </a:r>
          </a:p>
        </p:txBody>
      </p:sp>
      <p:sp>
        <p:nvSpPr>
          <p:cNvPr id="34" name="Parallelogram 33">
            <a:extLst>
              <a:ext uri="{FF2B5EF4-FFF2-40B4-BE49-F238E27FC236}">
                <a16:creationId xmlns:a16="http://schemas.microsoft.com/office/drawing/2014/main" id="{E05BFA48-C265-4D26-9BB9-A45442332528}"/>
              </a:ext>
            </a:extLst>
          </p:cNvPr>
          <p:cNvSpPr/>
          <p:nvPr/>
        </p:nvSpPr>
        <p:spPr>
          <a:xfrm>
            <a:off x="2247345" y="2281308"/>
            <a:ext cx="2093601" cy="515618"/>
          </a:xfrm>
          <a:prstGeom prst="parallelogram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400" kern="1200" dirty="0">
                <a:solidFill>
                  <a:srgbClr val="0070C0"/>
                </a:solidFill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BIM</a:t>
            </a:r>
            <a:endParaRPr lang="en-US" sz="3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2B3628CA-3205-4DB8-9B32-A38786B6498E}"/>
              </a:ext>
            </a:extLst>
          </p:cNvPr>
          <p:cNvCxnSpPr>
            <a:cxnSpLocks/>
          </p:cNvCxnSpPr>
          <p:nvPr/>
        </p:nvCxnSpPr>
        <p:spPr>
          <a:xfrm>
            <a:off x="744890" y="4356580"/>
            <a:ext cx="9701783" cy="0"/>
          </a:xfrm>
          <a:prstGeom prst="straightConnector1">
            <a:avLst/>
          </a:prstGeom>
          <a:ln w="38100">
            <a:solidFill>
              <a:srgbClr val="002060"/>
            </a:solidFill>
            <a:prstDash val="sysDot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7AA5D1E6-CAD0-4FD3-86D7-4A87B71F7185}"/>
              </a:ext>
            </a:extLst>
          </p:cNvPr>
          <p:cNvSpPr/>
          <p:nvPr/>
        </p:nvSpPr>
        <p:spPr>
          <a:xfrm>
            <a:off x="3286284" y="4417956"/>
            <a:ext cx="434813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400" b="1" kern="1200" dirty="0">
                <a:solidFill>
                  <a:srgbClr val="00206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Applications workflow</a:t>
            </a:r>
            <a:endParaRPr lang="en-US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8C92C36-EC41-4F23-97DF-88A4A02D5F26}"/>
              </a:ext>
            </a:extLst>
          </p:cNvPr>
          <p:cNvSpPr/>
          <p:nvPr/>
        </p:nvSpPr>
        <p:spPr>
          <a:xfrm>
            <a:off x="1947859" y="2407335"/>
            <a:ext cx="98869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sz="24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en-US" sz="36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144EEBE7-5CB1-4665-9C18-294B35112A64}"/>
              </a:ext>
            </a:extLst>
          </p:cNvPr>
          <p:cNvCxnSpPr>
            <a:cxnSpLocks/>
            <a:stCxn id="45" idx="3"/>
            <a:endCxn id="34" idx="3"/>
          </p:cNvCxnSpPr>
          <p:nvPr/>
        </p:nvCxnSpPr>
        <p:spPr>
          <a:xfrm flipV="1">
            <a:off x="2084651" y="2796926"/>
            <a:ext cx="1145042" cy="996344"/>
          </a:xfrm>
          <a:prstGeom prst="bentConnector2">
            <a:avLst/>
          </a:prstGeom>
          <a:ln w="38100">
            <a:solidFill>
              <a:srgbClr val="00206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D023C286-20D1-4ADD-9DC3-B8E6BF8FAF76}"/>
              </a:ext>
            </a:extLst>
          </p:cNvPr>
          <p:cNvSpPr/>
          <p:nvPr/>
        </p:nvSpPr>
        <p:spPr>
          <a:xfrm>
            <a:off x="552860" y="3535461"/>
            <a:ext cx="1531791" cy="515618"/>
          </a:xfrm>
          <a:prstGeom prst="rect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400" b="1" kern="1200" dirty="0" err="1">
                <a:solidFill>
                  <a:srgbClr val="002060"/>
                </a:solidFill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createBIM</a:t>
            </a:r>
            <a:endParaRPr lang="en-US" sz="3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46" name="Parallelogram 45">
            <a:extLst>
              <a:ext uri="{FF2B5EF4-FFF2-40B4-BE49-F238E27FC236}">
                <a16:creationId xmlns:a16="http://schemas.microsoft.com/office/drawing/2014/main" id="{6419DB32-65CA-4365-878D-016D4AECEB13}"/>
              </a:ext>
            </a:extLst>
          </p:cNvPr>
          <p:cNvSpPr/>
          <p:nvPr/>
        </p:nvSpPr>
        <p:spPr>
          <a:xfrm>
            <a:off x="4384674" y="2281309"/>
            <a:ext cx="1711441" cy="515617"/>
          </a:xfrm>
          <a:prstGeom prst="parallelogram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400" kern="1200" dirty="0">
                <a:solidFill>
                  <a:srgbClr val="0070C0"/>
                </a:solidFill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EVENT</a:t>
            </a:r>
            <a:endParaRPr lang="en-US" sz="3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8FFDEA20-A574-478A-8DE3-0C44D5EE1B71}"/>
              </a:ext>
            </a:extLst>
          </p:cNvPr>
          <p:cNvCxnSpPr>
            <a:cxnSpLocks/>
            <a:stCxn id="49" idx="3"/>
            <a:endCxn id="46" idx="3"/>
          </p:cNvCxnSpPr>
          <p:nvPr/>
        </p:nvCxnSpPr>
        <p:spPr>
          <a:xfrm flipV="1">
            <a:off x="4217180" y="2796926"/>
            <a:ext cx="958762" cy="996552"/>
          </a:xfrm>
          <a:prstGeom prst="bentConnector2">
            <a:avLst/>
          </a:prstGeom>
          <a:ln w="38100">
            <a:solidFill>
              <a:srgbClr val="00206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7C77D3BC-E65E-41EB-B199-67AFBB5A1CDB}"/>
              </a:ext>
            </a:extLst>
          </p:cNvPr>
          <p:cNvSpPr/>
          <p:nvPr/>
        </p:nvSpPr>
        <p:spPr>
          <a:xfrm>
            <a:off x="2240751" y="3533921"/>
            <a:ext cx="1976429" cy="519113"/>
          </a:xfrm>
          <a:prstGeom prst="rect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400" b="1" kern="1200" dirty="0" err="1">
                <a:solidFill>
                  <a:srgbClr val="002060"/>
                </a:solidFill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createEVENT</a:t>
            </a:r>
            <a:endParaRPr lang="en-US" sz="3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78" name="Parallelogram 77">
            <a:extLst>
              <a:ext uri="{FF2B5EF4-FFF2-40B4-BE49-F238E27FC236}">
                <a16:creationId xmlns:a16="http://schemas.microsoft.com/office/drawing/2014/main" id="{4878577F-4176-429A-BA7A-2A0A257CB40F}"/>
              </a:ext>
            </a:extLst>
          </p:cNvPr>
          <p:cNvSpPr/>
          <p:nvPr/>
        </p:nvSpPr>
        <p:spPr>
          <a:xfrm>
            <a:off x="6141779" y="2281308"/>
            <a:ext cx="1618704" cy="515617"/>
          </a:xfrm>
          <a:prstGeom prst="parallelogram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400" kern="1200" dirty="0">
                <a:solidFill>
                  <a:srgbClr val="0070C0"/>
                </a:solidFill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SAM</a:t>
            </a:r>
            <a:endParaRPr lang="en-US" sz="3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AD2CF7F2-B75A-4356-8EEF-FE008C5A68BA}"/>
              </a:ext>
            </a:extLst>
          </p:cNvPr>
          <p:cNvSpPr/>
          <p:nvPr/>
        </p:nvSpPr>
        <p:spPr>
          <a:xfrm>
            <a:off x="4383905" y="3526087"/>
            <a:ext cx="1591133" cy="519113"/>
          </a:xfrm>
          <a:prstGeom prst="rect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400" b="1" kern="1200" dirty="0" err="1">
                <a:solidFill>
                  <a:srgbClr val="002060"/>
                </a:solidFill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createSAM</a:t>
            </a:r>
            <a:endParaRPr lang="en-US" sz="3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411221C2-06B6-43F4-8FCD-C32424ECC462}"/>
              </a:ext>
            </a:extLst>
          </p:cNvPr>
          <p:cNvCxnSpPr>
            <a:cxnSpLocks/>
            <a:stCxn id="80" idx="3"/>
            <a:endCxn id="78" idx="3"/>
          </p:cNvCxnSpPr>
          <p:nvPr/>
        </p:nvCxnSpPr>
        <p:spPr>
          <a:xfrm flipV="1">
            <a:off x="5975038" y="2796925"/>
            <a:ext cx="911641" cy="988719"/>
          </a:xfrm>
          <a:prstGeom prst="bentConnector2">
            <a:avLst/>
          </a:prstGeom>
          <a:ln w="38100">
            <a:solidFill>
              <a:srgbClr val="00206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Parallelogram 83">
            <a:extLst>
              <a:ext uri="{FF2B5EF4-FFF2-40B4-BE49-F238E27FC236}">
                <a16:creationId xmlns:a16="http://schemas.microsoft.com/office/drawing/2014/main" id="{893E47B1-79C2-42CC-8374-2E04F1360663}"/>
              </a:ext>
            </a:extLst>
          </p:cNvPr>
          <p:cNvSpPr/>
          <p:nvPr/>
        </p:nvSpPr>
        <p:spPr>
          <a:xfrm>
            <a:off x="7781915" y="2274047"/>
            <a:ext cx="1930106" cy="515617"/>
          </a:xfrm>
          <a:prstGeom prst="parallelogram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400" kern="1200" dirty="0">
                <a:solidFill>
                  <a:srgbClr val="0070C0"/>
                </a:solidFill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EDP</a:t>
            </a:r>
            <a:endParaRPr lang="en-US" sz="3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9A8E7229-D4CE-4ED1-A430-D16491880AB0}"/>
              </a:ext>
            </a:extLst>
          </p:cNvPr>
          <p:cNvSpPr/>
          <p:nvPr/>
        </p:nvSpPr>
        <p:spPr>
          <a:xfrm>
            <a:off x="6134917" y="3533322"/>
            <a:ext cx="1487454" cy="519113"/>
          </a:xfrm>
          <a:prstGeom prst="rect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400" b="1" kern="1200" dirty="0" err="1">
                <a:solidFill>
                  <a:srgbClr val="002060"/>
                </a:solidFill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createEDP</a:t>
            </a:r>
            <a:endParaRPr lang="en-US" sz="3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cxnSp>
        <p:nvCxnSpPr>
          <p:cNvPr id="86" name="Connector: Elbow 85">
            <a:extLst>
              <a:ext uri="{FF2B5EF4-FFF2-40B4-BE49-F238E27FC236}">
                <a16:creationId xmlns:a16="http://schemas.microsoft.com/office/drawing/2014/main" id="{10632A7F-5300-4BAF-A680-2B4B8B53A868}"/>
              </a:ext>
            </a:extLst>
          </p:cNvPr>
          <p:cNvCxnSpPr>
            <a:cxnSpLocks/>
            <a:stCxn id="85" idx="3"/>
            <a:endCxn id="84" idx="3"/>
          </p:cNvCxnSpPr>
          <p:nvPr/>
        </p:nvCxnSpPr>
        <p:spPr>
          <a:xfrm flipV="1">
            <a:off x="7622371" y="2789664"/>
            <a:ext cx="1060145" cy="1003215"/>
          </a:xfrm>
          <a:prstGeom prst="bentConnector2">
            <a:avLst/>
          </a:prstGeom>
          <a:ln w="38100">
            <a:solidFill>
              <a:srgbClr val="00206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Parallelogram 86">
            <a:extLst>
              <a:ext uri="{FF2B5EF4-FFF2-40B4-BE49-F238E27FC236}">
                <a16:creationId xmlns:a16="http://schemas.microsoft.com/office/drawing/2014/main" id="{0C71402E-9D3B-4993-9328-29983576A77F}"/>
              </a:ext>
            </a:extLst>
          </p:cNvPr>
          <p:cNvSpPr/>
          <p:nvPr/>
        </p:nvSpPr>
        <p:spPr>
          <a:xfrm>
            <a:off x="9795170" y="2281307"/>
            <a:ext cx="1930106" cy="491793"/>
          </a:xfrm>
          <a:prstGeom prst="parallelogram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400" kern="1200" dirty="0">
                <a:solidFill>
                  <a:srgbClr val="0070C0"/>
                </a:solidFill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DL</a:t>
            </a:r>
            <a:endParaRPr lang="en-US" sz="3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C13814FE-B9B5-48C4-841C-F2EEC3B78107}"/>
              </a:ext>
            </a:extLst>
          </p:cNvPr>
          <p:cNvSpPr/>
          <p:nvPr/>
        </p:nvSpPr>
        <p:spPr>
          <a:xfrm>
            <a:off x="9651784" y="3526086"/>
            <a:ext cx="1599981" cy="519113"/>
          </a:xfrm>
          <a:prstGeom prst="rect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400" b="1" kern="1200" dirty="0" err="1">
                <a:solidFill>
                  <a:srgbClr val="002060"/>
                </a:solidFill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createLOSS</a:t>
            </a:r>
            <a:endParaRPr lang="en-US" sz="3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9A8E206B-C216-4809-95EA-C23403565665}"/>
              </a:ext>
            </a:extLst>
          </p:cNvPr>
          <p:cNvCxnSpPr>
            <a:cxnSpLocks/>
            <a:stCxn id="88" idx="3"/>
          </p:cNvCxnSpPr>
          <p:nvPr/>
        </p:nvCxnSpPr>
        <p:spPr>
          <a:xfrm flipV="1">
            <a:off x="11251765" y="2786052"/>
            <a:ext cx="226150" cy="999591"/>
          </a:xfrm>
          <a:prstGeom prst="bentConnector2">
            <a:avLst/>
          </a:prstGeom>
          <a:ln w="38100">
            <a:solidFill>
              <a:srgbClr val="00206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782AC04F-5C37-4AAA-81C1-05334CCD121B}"/>
              </a:ext>
            </a:extLst>
          </p:cNvPr>
          <p:cNvSpPr/>
          <p:nvPr/>
        </p:nvSpPr>
        <p:spPr>
          <a:xfrm>
            <a:off x="85355" y="5075025"/>
            <a:ext cx="3774175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BIM</a:t>
            </a:r>
            <a:r>
              <a:rPr lang="en-US" dirty="0">
                <a:solidFill>
                  <a:srgbClr val="0070C0"/>
                </a:solidFill>
              </a:rPr>
              <a:t>: </a:t>
            </a:r>
            <a:r>
              <a:rPr lang="en-US" b="1" dirty="0">
                <a:solidFill>
                  <a:srgbClr val="0070C0"/>
                </a:solidFill>
              </a:rPr>
              <a:t>B</a:t>
            </a:r>
            <a:r>
              <a:rPr lang="en-US" dirty="0">
                <a:solidFill>
                  <a:srgbClr val="0070C0"/>
                </a:solidFill>
              </a:rPr>
              <a:t>uilding </a:t>
            </a:r>
            <a:r>
              <a:rPr lang="en-US" b="1" dirty="0">
                <a:solidFill>
                  <a:srgbClr val="0070C0"/>
                </a:solidFill>
              </a:rPr>
              <a:t>I</a:t>
            </a:r>
            <a:r>
              <a:rPr lang="en-US" dirty="0">
                <a:solidFill>
                  <a:srgbClr val="0070C0"/>
                </a:solidFill>
              </a:rPr>
              <a:t>nformation </a:t>
            </a:r>
            <a:r>
              <a:rPr lang="en-US" b="1" dirty="0">
                <a:solidFill>
                  <a:srgbClr val="0070C0"/>
                </a:solidFill>
              </a:rPr>
              <a:t>M</a:t>
            </a:r>
            <a:r>
              <a:rPr lang="en-US" dirty="0">
                <a:solidFill>
                  <a:srgbClr val="0070C0"/>
                </a:solidFill>
              </a:rPr>
              <a:t>odel</a:t>
            </a:r>
          </a:p>
          <a:p>
            <a:r>
              <a:rPr lang="en-US" b="1" dirty="0">
                <a:solidFill>
                  <a:srgbClr val="0070C0"/>
                </a:solidFill>
              </a:rPr>
              <a:t>SAM</a:t>
            </a:r>
            <a:r>
              <a:rPr lang="en-US" dirty="0">
                <a:solidFill>
                  <a:srgbClr val="0070C0"/>
                </a:solidFill>
              </a:rPr>
              <a:t>: </a:t>
            </a:r>
            <a:r>
              <a:rPr lang="en-US" b="1" dirty="0">
                <a:solidFill>
                  <a:srgbClr val="0070C0"/>
                </a:solidFill>
              </a:rPr>
              <a:t>S</a:t>
            </a:r>
            <a:r>
              <a:rPr lang="en-US" dirty="0">
                <a:solidFill>
                  <a:srgbClr val="0070C0"/>
                </a:solidFill>
              </a:rPr>
              <a:t>tructural </a:t>
            </a:r>
            <a:r>
              <a:rPr lang="en-US" b="1" dirty="0">
                <a:solidFill>
                  <a:srgbClr val="0070C0"/>
                </a:solidFill>
              </a:rPr>
              <a:t>A</a:t>
            </a:r>
            <a:r>
              <a:rPr lang="en-US" dirty="0">
                <a:solidFill>
                  <a:srgbClr val="0070C0"/>
                </a:solidFill>
              </a:rPr>
              <a:t>nalysis </a:t>
            </a:r>
            <a:r>
              <a:rPr lang="en-US" b="1" dirty="0">
                <a:solidFill>
                  <a:srgbClr val="0070C0"/>
                </a:solidFill>
              </a:rPr>
              <a:t>M</a:t>
            </a:r>
            <a:r>
              <a:rPr lang="en-US" dirty="0">
                <a:solidFill>
                  <a:srgbClr val="0070C0"/>
                </a:solidFill>
              </a:rPr>
              <a:t>odel</a:t>
            </a:r>
          </a:p>
          <a:p>
            <a:r>
              <a:rPr lang="en-US" b="1" dirty="0">
                <a:solidFill>
                  <a:srgbClr val="0070C0"/>
                </a:solidFill>
              </a:rPr>
              <a:t>EDP</a:t>
            </a:r>
            <a:r>
              <a:rPr lang="en-US" dirty="0">
                <a:solidFill>
                  <a:srgbClr val="0070C0"/>
                </a:solidFill>
              </a:rPr>
              <a:t>: </a:t>
            </a:r>
            <a:r>
              <a:rPr lang="en-US" b="1" dirty="0">
                <a:solidFill>
                  <a:srgbClr val="0070C0"/>
                </a:solidFill>
              </a:rPr>
              <a:t>E</a:t>
            </a:r>
            <a:r>
              <a:rPr lang="en-US" dirty="0">
                <a:solidFill>
                  <a:srgbClr val="0070C0"/>
                </a:solidFill>
              </a:rPr>
              <a:t>ngineering </a:t>
            </a:r>
            <a:r>
              <a:rPr lang="en-US" b="1" dirty="0">
                <a:solidFill>
                  <a:srgbClr val="0070C0"/>
                </a:solidFill>
              </a:rPr>
              <a:t>D</a:t>
            </a:r>
            <a:r>
              <a:rPr lang="en-US" dirty="0">
                <a:solidFill>
                  <a:srgbClr val="0070C0"/>
                </a:solidFill>
              </a:rPr>
              <a:t>emand </a:t>
            </a:r>
            <a:r>
              <a:rPr lang="en-US" b="1" dirty="0">
                <a:solidFill>
                  <a:srgbClr val="0070C0"/>
                </a:solidFill>
              </a:rPr>
              <a:t>P</a:t>
            </a:r>
            <a:r>
              <a:rPr lang="en-US" dirty="0">
                <a:solidFill>
                  <a:srgbClr val="0070C0"/>
                </a:solidFill>
              </a:rPr>
              <a:t>arameters</a:t>
            </a:r>
          </a:p>
          <a:p>
            <a:r>
              <a:rPr lang="en-US" b="1" dirty="0">
                <a:solidFill>
                  <a:srgbClr val="0070C0"/>
                </a:solidFill>
              </a:rPr>
              <a:t>DL</a:t>
            </a:r>
            <a:r>
              <a:rPr lang="en-US" dirty="0">
                <a:solidFill>
                  <a:srgbClr val="0070C0"/>
                </a:solidFill>
              </a:rPr>
              <a:t>: </a:t>
            </a:r>
            <a:r>
              <a:rPr lang="en-US" b="1" dirty="0">
                <a:solidFill>
                  <a:srgbClr val="0070C0"/>
                </a:solidFill>
              </a:rPr>
              <a:t>D</a:t>
            </a:r>
            <a:r>
              <a:rPr lang="en-US" dirty="0">
                <a:solidFill>
                  <a:srgbClr val="0070C0"/>
                </a:solidFill>
              </a:rPr>
              <a:t>amage &amp; </a:t>
            </a:r>
            <a:r>
              <a:rPr lang="en-US" b="1" dirty="0">
                <a:solidFill>
                  <a:srgbClr val="0070C0"/>
                </a:solidFill>
              </a:rPr>
              <a:t>L</a:t>
            </a:r>
            <a:r>
              <a:rPr lang="en-US" dirty="0">
                <a:solidFill>
                  <a:srgbClr val="0070C0"/>
                </a:solidFill>
              </a:rPr>
              <a:t>oss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2BFCEDD-0479-4920-9966-98123E114EA6}"/>
              </a:ext>
            </a:extLst>
          </p:cNvPr>
          <p:cNvSpPr/>
          <p:nvPr/>
        </p:nvSpPr>
        <p:spPr>
          <a:xfrm>
            <a:off x="8887967" y="5647311"/>
            <a:ext cx="33040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b="1" kern="1200" dirty="0">
                <a:solidFill>
                  <a:srgbClr val="0070C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lighter text are Inputs/Outputs</a:t>
            </a:r>
            <a:endParaRPr lang="en-US" sz="3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b="1" kern="1200" dirty="0">
                <a:solidFill>
                  <a:srgbClr val="00206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darker text are applications</a:t>
            </a:r>
            <a:endParaRPr lang="en-US" sz="3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71" name="Cylinder 70">
            <a:extLst>
              <a:ext uri="{FF2B5EF4-FFF2-40B4-BE49-F238E27FC236}">
                <a16:creationId xmlns:a16="http://schemas.microsoft.com/office/drawing/2014/main" id="{DDF8E7FF-1650-47D4-93CE-73267FFE5313}"/>
              </a:ext>
            </a:extLst>
          </p:cNvPr>
          <p:cNvSpPr/>
          <p:nvPr/>
        </p:nvSpPr>
        <p:spPr>
          <a:xfrm>
            <a:off x="869350" y="1738309"/>
            <a:ext cx="898814" cy="1027682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400" b="1" kern="1200" dirty="0">
                <a:solidFill>
                  <a:srgbClr val="FFFFFF"/>
                </a:solidFill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Buildings Database</a:t>
            </a:r>
            <a:endParaRPr lang="en-US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cxnSp>
        <p:nvCxnSpPr>
          <p:cNvPr id="72" name="Connector: Elbow 71">
            <a:extLst>
              <a:ext uri="{FF2B5EF4-FFF2-40B4-BE49-F238E27FC236}">
                <a16:creationId xmlns:a16="http://schemas.microsoft.com/office/drawing/2014/main" id="{4EC7F518-AFFE-4D7C-94E8-5846F84194A3}"/>
              </a:ext>
            </a:extLst>
          </p:cNvPr>
          <p:cNvCxnSpPr>
            <a:cxnSpLocks/>
            <a:stCxn id="71" idx="3"/>
            <a:endCxn id="45" idx="0"/>
          </p:cNvCxnSpPr>
          <p:nvPr/>
        </p:nvCxnSpPr>
        <p:spPr>
          <a:xfrm rot="5400000">
            <a:off x="934022" y="3150726"/>
            <a:ext cx="769470" cy="1"/>
          </a:xfrm>
          <a:prstGeom prst="bentConnector3">
            <a:avLst>
              <a:gd name="adj1" fmla="val 50000"/>
            </a:avLst>
          </a:prstGeom>
          <a:ln w="38100">
            <a:solidFill>
              <a:srgbClr val="00206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nector: Elbow 82">
            <a:extLst>
              <a:ext uri="{FF2B5EF4-FFF2-40B4-BE49-F238E27FC236}">
                <a16:creationId xmlns:a16="http://schemas.microsoft.com/office/drawing/2014/main" id="{0802D5ED-9D3E-4F4D-8918-29C4BE255DD7}"/>
              </a:ext>
            </a:extLst>
          </p:cNvPr>
          <p:cNvCxnSpPr>
            <a:cxnSpLocks/>
            <a:stCxn id="34" idx="3"/>
            <a:endCxn id="49" idx="0"/>
          </p:cNvCxnSpPr>
          <p:nvPr/>
        </p:nvCxnSpPr>
        <p:spPr>
          <a:xfrm rot="5400000">
            <a:off x="2860833" y="3165060"/>
            <a:ext cx="736995" cy="727"/>
          </a:xfrm>
          <a:prstGeom prst="bentConnector3">
            <a:avLst>
              <a:gd name="adj1" fmla="val 50000"/>
            </a:avLst>
          </a:prstGeom>
          <a:ln w="38100">
            <a:solidFill>
              <a:srgbClr val="00206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nector: Elbow 89">
            <a:extLst>
              <a:ext uri="{FF2B5EF4-FFF2-40B4-BE49-F238E27FC236}">
                <a16:creationId xmlns:a16="http://schemas.microsoft.com/office/drawing/2014/main" id="{908AE55C-B159-482E-B3DD-B08C4812A6E4}"/>
              </a:ext>
            </a:extLst>
          </p:cNvPr>
          <p:cNvCxnSpPr>
            <a:cxnSpLocks/>
            <a:stCxn id="34" idx="3"/>
            <a:endCxn id="80" idx="0"/>
          </p:cNvCxnSpPr>
          <p:nvPr/>
        </p:nvCxnSpPr>
        <p:spPr>
          <a:xfrm rot="16200000" flipH="1">
            <a:off x="3840002" y="2186616"/>
            <a:ext cx="729161" cy="1949779"/>
          </a:xfrm>
          <a:prstGeom prst="bentConnector3">
            <a:avLst>
              <a:gd name="adj1" fmla="val 50000"/>
            </a:avLst>
          </a:prstGeom>
          <a:ln w="38100">
            <a:solidFill>
              <a:srgbClr val="00206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nector: Elbow 96">
            <a:extLst>
              <a:ext uri="{FF2B5EF4-FFF2-40B4-BE49-F238E27FC236}">
                <a16:creationId xmlns:a16="http://schemas.microsoft.com/office/drawing/2014/main" id="{8EB95322-0566-4B60-A3E8-4CB44FAA7FB6}"/>
              </a:ext>
            </a:extLst>
          </p:cNvPr>
          <p:cNvCxnSpPr>
            <a:cxnSpLocks/>
            <a:stCxn id="46" idx="3"/>
            <a:endCxn id="80" idx="0"/>
          </p:cNvCxnSpPr>
          <p:nvPr/>
        </p:nvCxnSpPr>
        <p:spPr>
          <a:xfrm rot="16200000" flipH="1">
            <a:off x="4813127" y="3159741"/>
            <a:ext cx="729161" cy="3530"/>
          </a:xfrm>
          <a:prstGeom prst="bentConnector3">
            <a:avLst>
              <a:gd name="adj1" fmla="val 50000"/>
            </a:avLst>
          </a:prstGeom>
          <a:ln w="38100">
            <a:solidFill>
              <a:srgbClr val="00206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A6371665-BDBF-4CFC-B270-0A8E36BCD3D3}"/>
              </a:ext>
            </a:extLst>
          </p:cNvPr>
          <p:cNvCxnSpPr>
            <a:cxnSpLocks/>
          </p:cNvCxnSpPr>
          <p:nvPr/>
        </p:nvCxnSpPr>
        <p:spPr>
          <a:xfrm>
            <a:off x="2549229" y="2071164"/>
            <a:ext cx="8804571" cy="0"/>
          </a:xfrm>
          <a:prstGeom prst="straightConnector1">
            <a:avLst/>
          </a:prstGeom>
          <a:ln w="38100">
            <a:solidFill>
              <a:srgbClr val="002060"/>
            </a:solidFill>
            <a:prstDash val="sysDot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Rectangle 101">
            <a:extLst>
              <a:ext uri="{FF2B5EF4-FFF2-40B4-BE49-F238E27FC236}">
                <a16:creationId xmlns:a16="http://schemas.microsoft.com/office/drawing/2014/main" id="{ECCE987F-05DC-436C-A268-107B28DDCC3B}"/>
              </a:ext>
            </a:extLst>
          </p:cNvPr>
          <p:cNvSpPr/>
          <p:nvPr/>
        </p:nvSpPr>
        <p:spPr>
          <a:xfrm>
            <a:off x="4202962" y="1554735"/>
            <a:ext cx="434813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400" b="1" kern="1200" dirty="0">
                <a:solidFill>
                  <a:srgbClr val="00206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Files workflow (Interfaces)</a:t>
            </a:r>
            <a:endParaRPr lang="en-US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F00667F1-7BE4-4A8D-B319-7A6918BC4616}"/>
              </a:ext>
            </a:extLst>
          </p:cNvPr>
          <p:cNvCxnSpPr>
            <a:cxnSpLocks/>
            <a:stCxn id="78" idx="3"/>
            <a:endCxn id="85" idx="0"/>
          </p:cNvCxnSpPr>
          <p:nvPr/>
        </p:nvCxnSpPr>
        <p:spPr>
          <a:xfrm rot="5400000">
            <a:off x="6514464" y="3161106"/>
            <a:ext cx="736397" cy="8035"/>
          </a:xfrm>
          <a:prstGeom prst="bentConnector3">
            <a:avLst>
              <a:gd name="adj1" fmla="val 50000"/>
            </a:avLst>
          </a:prstGeom>
          <a:ln w="38100">
            <a:solidFill>
              <a:srgbClr val="00206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5789FD00-14DF-42A5-816D-4DCBC8CB3F87}"/>
              </a:ext>
            </a:extLst>
          </p:cNvPr>
          <p:cNvCxnSpPr>
            <a:cxnSpLocks/>
            <a:stCxn id="34" idx="3"/>
            <a:endCxn id="85" idx="0"/>
          </p:cNvCxnSpPr>
          <p:nvPr/>
        </p:nvCxnSpPr>
        <p:spPr>
          <a:xfrm rot="16200000" flipH="1">
            <a:off x="4685970" y="1340648"/>
            <a:ext cx="736396" cy="3648951"/>
          </a:xfrm>
          <a:prstGeom prst="bentConnector3">
            <a:avLst>
              <a:gd name="adj1" fmla="val 50000"/>
            </a:avLst>
          </a:prstGeom>
          <a:ln w="38100">
            <a:solidFill>
              <a:srgbClr val="00206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or: Elbow 52">
            <a:extLst>
              <a:ext uri="{FF2B5EF4-FFF2-40B4-BE49-F238E27FC236}">
                <a16:creationId xmlns:a16="http://schemas.microsoft.com/office/drawing/2014/main" id="{BCEBFF4E-4B15-4FD4-80CC-682AA6A30F5B}"/>
              </a:ext>
            </a:extLst>
          </p:cNvPr>
          <p:cNvCxnSpPr>
            <a:cxnSpLocks/>
            <a:stCxn id="46" idx="3"/>
            <a:endCxn id="85" idx="0"/>
          </p:cNvCxnSpPr>
          <p:nvPr/>
        </p:nvCxnSpPr>
        <p:spPr>
          <a:xfrm rot="16200000" flipH="1">
            <a:off x="5659095" y="2313773"/>
            <a:ext cx="736396" cy="1702702"/>
          </a:xfrm>
          <a:prstGeom prst="bentConnector3">
            <a:avLst>
              <a:gd name="adj1" fmla="val 50000"/>
            </a:avLst>
          </a:prstGeom>
          <a:ln w="38100">
            <a:solidFill>
              <a:srgbClr val="00206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AAA2B73A-7E14-4AE8-8B3E-477E2C57B692}"/>
              </a:ext>
            </a:extLst>
          </p:cNvPr>
          <p:cNvCxnSpPr>
            <a:cxnSpLocks/>
            <a:stCxn id="84" idx="3"/>
            <a:endCxn id="88" idx="0"/>
          </p:cNvCxnSpPr>
          <p:nvPr/>
        </p:nvCxnSpPr>
        <p:spPr>
          <a:xfrm rot="16200000" flipH="1">
            <a:off x="9198934" y="2273245"/>
            <a:ext cx="736422" cy="1769259"/>
          </a:xfrm>
          <a:prstGeom prst="bentConnector3">
            <a:avLst>
              <a:gd name="adj1" fmla="val 50000"/>
            </a:avLst>
          </a:prstGeom>
          <a:ln w="38100">
            <a:solidFill>
              <a:srgbClr val="00206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60ABC7D7-B3BD-4DE9-816A-5DC10F332A99}"/>
              </a:ext>
            </a:extLst>
          </p:cNvPr>
          <p:cNvCxnSpPr>
            <a:cxnSpLocks/>
            <a:stCxn id="78" idx="3"/>
            <a:endCxn id="88" idx="0"/>
          </p:cNvCxnSpPr>
          <p:nvPr/>
        </p:nvCxnSpPr>
        <p:spPr>
          <a:xfrm rot="16200000" flipH="1">
            <a:off x="8304647" y="1378957"/>
            <a:ext cx="729161" cy="3565096"/>
          </a:xfrm>
          <a:prstGeom prst="bentConnector3">
            <a:avLst>
              <a:gd name="adj1" fmla="val 50000"/>
            </a:avLst>
          </a:prstGeom>
          <a:ln w="38100">
            <a:solidFill>
              <a:srgbClr val="00206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6E1BC85E-D12E-4BAF-B9FF-E89E2878D1CF}"/>
              </a:ext>
            </a:extLst>
          </p:cNvPr>
          <p:cNvCxnSpPr>
            <a:cxnSpLocks/>
            <a:stCxn id="46" idx="3"/>
            <a:endCxn id="88" idx="0"/>
          </p:cNvCxnSpPr>
          <p:nvPr/>
        </p:nvCxnSpPr>
        <p:spPr>
          <a:xfrm rot="16200000" flipH="1">
            <a:off x="7449278" y="523589"/>
            <a:ext cx="729160" cy="5275833"/>
          </a:xfrm>
          <a:prstGeom prst="bentConnector3">
            <a:avLst>
              <a:gd name="adj1" fmla="val 50000"/>
            </a:avLst>
          </a:prstGeom>
          <a:ln w="38100">
            <a:solidFill>
              <a:srgbClr val="00206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F816825C-2CFA-4CE2-9253-8F1F6A1C034D}"/>
              </a:ext>
            </a:extLst>
          </p:cNvPr>
          <p:cNvCxnSpPr>
            <a:cxnSpLocks/>
            <a:stCxn id="34" idx="3"/>
            <a:endCxn id="88" idx="0"/>
          </p:cNvCxnSpPr>
          <p:nvPr/>
        </p:nvCxnSpPr>
        <p:spPr>
          <a:xfrm rot="16200000" flipH="1">
            <a:off x="6476154" y="-449535"/>
            <a:ext cx="729160" cy="7222082"/>
          </a:xfrm>
          <a:prstGeom prst="bentConnector3">
            <a:avLst>
              <a:gd name="adj1" fmla="val 50000"/>
            </a:avLst>
          </a:prstGeom>
          <a:ln w="38100">
            <a:solidFill>
              <a:srgbClr val="00206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EDFA703F-B5BA-4F1E-97E8-DE4593DF8788}"/>
              </a:ext>
            </a:extLst>
          </p:cNvPr>
          <p:cNvSpPr/>
          <p:nvPr/>
        </p:nvSpPr>
        <p:spPr>
          <a:xfrm>
            <a:off x="7810061" y="3526086"/>
            <a:ext cx="1750249" cy="519113"/>
          </a:xfrm>
          <a:prstGeom prst="rect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400" b="1" kern="1200" dirty="0" err="1">
                <a:solidFill>
                  <a:srgbClr val="002060"/>
                </a:solidFill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performSIM</a:t>
            </a:r>
            <a:endParaRPr lang="en-US" sz="3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cxnSp>
        <p:nvCxnSpPr>
          <p:cNvPr id="91" name="Connector: Elbow 90">
            <a:extLst>
              <a:ext uri="{FF2B5EF4-FFF2-40B4-BE49-F238E27FC236}">
                <a16:creationId xmlns:a16="http://schemas.microsoft.com/office/drawing/2014/main" id="{D631B002-5519-4E7A-866E-20B719D0F8CF}"/>
              </a:ext>
            </a:extLst>
          </p:cNvPr>
          <p:cNvCxnSpPr>
            <a:cxnSpLocks/>
            <a:stCxn id="78" idx="3"/>
            <a:endCxn id="43" idx="0"/>
          </p:cNvCxnSpPr>
          <p:nvPr/>
        </p:nvCxnSpPr>
        <p:spPr>
          <a:xfrm rot="16200000" flipH="1">
            <a:off x="7421352" y="2262251"/>
            <a:ext cx="729161" cy="1798507"/>
          </a:xfrm>
          <a:prstGeom prst="bentConnector3">
            <a:avLst>
              <a:gd name="adj1" fmla="val 50000"/>
            </a:avLst>
          </a:prstGeom>
          <a:ln w="38100">
            <a:solidFill>
              <a:srgbClr val="00206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nector: Elbow 92">
            <a:extLst>
              <a:ext uri="{FF2B5EF4-FFF2-40B4-BE49-F238E27FC236}">
                <a16:creationId xmlns:a16="http://schemas.microsoft.com/office/drawing/2014/main" id="{293B1E8F-925A-4A98-A0EC-04686B6EBB8E}"/>
              </a:ext>
            </a:extLst>
          </p:cNvPr>
          <p:cNvCxnSpPr>
            <a:cxnSpLocks/>
            <a:stCxn id="43" idx="3"/>
            <a:endCxn id="84" idx="2"/>
          </p:cNvCxnSpPr>
          <p:nvPr/>
        </p:nvCxnSpPr>
        <p:spPr>
          <a:xfrm flipV="1">
            <a:off x="9560310" y="2531856"/>
            <a:ext cx="87259" cy="1253787"/>
          </a:xfrm>
          <a:prstGeom prst="bentConnector3">
            <a:avLst>
              <a:gd name="adj1" fmla="val 435842"/>
            </a:avLst>
          </a:prstGeom>
          <a:ln w="38100">
            <a:solidFill>
              <a:srgbClr val="00206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Connector: Elbow 93">
            <a:extLst>
              <a:ext uri="{FF2B5EF4-FFF2-40B4-BE49-F238E27FC236}">
                <a16:creationId xmlns:a16="http://schemas.microsoft.com/office/drawing/2014/main" id="{EF4841E3-E9C8-41B5-BDAF-33C0F5225B95}"/>
              </a:ext>
            </a:extLst>
          </p:cNvPr>
          <p:cNvCxnSpPr>
            <a:cxnSpLocks/>
            <a:stCxn id="84" idx="3"/>
            <a:endCxn id="43" idx="0"/>
          </p:cNvCxnSpPr>
          <p:nvPr/>
        </p:nvCxnSpPr>
        <p:spPr>
          <a:xfrm rot="16200000" flipH="1">
            <a:off x="8315640" y="3156540"/>
            <a:ext cx="736422" cy="2670"/>
          </a:xfrm>
          <a:prstGeom prst="bentConnector3">
            <a:avLst>
              <a:gd name="adj1" fmla="val 50000"/>
            </a:avLst>
          </a:prstGeom>
          <a:ln w="38100">
            <a:solidFill>
              <a:srgbClr val="00206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Rectangle 104">
            <a:extLst>
              <a:ext uri="{FF2B5EF4-FFF2-40B4-BE49-F238E27FC236}">
                <a16:creationId xmlns:a16="http://schemas.microsoft.com/office/drawing/2014/main" id="{6CABD0CA-51CB-406C-A996-9FB732311511}"/>
              </a:ext>
            </a:extLst>
          </p:cNvPr>
          <p:cNvSpPr/>
          <p:nvPr/>
        </p:nvSpPr>
        <p:spPr>
          <a:xfrm>
            <a:off x="9903124" y="2884610"/>
            <a:ext cx="12683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Obtain EDP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0112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"/>
                            </p:stCondLst>
                            <p:childTnLst>
                              <p:par>
                                <p:cTn id="7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500"/>
                            </p:stCondLst>
                            <p:childTnLst>
                              <p:par>
                                <p:cTn id="10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2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5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8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1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500"/>
                            </p:stCondLst>
                            <p:childTnLst>
                              <p:par>
                                <p:cTn id="1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" fill="hold">
                            <p:stCondLst>
                              <p:cond delay="500"/>
                            </p:stCondLst>
                            <p:childTnLst>
                              <p:par>
                                <p:cTn id="17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>
                      <p:stCondLst>
                        <p:cond delay="indefinite"/>
                      </p:stCondLst>
                      <p:childTnLst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8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" grpId="0" animBg="1"/>
      <p:bldP spid="34" grpId="0" animBg="1"/>
      <p:bldP spid="38" grpId="0"/>
      <p:bldP spid="45" grpId="0" animBg="1"/>
      <p:bldP spid="46" grpId="0" animBg="1"/>
      <p:bldP spid="49" grpId="0" animBg="1"/>
      <p:bldP spid="78" grpId="0" animBg="1"/>
      <p:bldP spid="80" grpId="0" animBg="1"/>
      <p:bldP spid="84" grpId="0" animBg="1"/>
      <p:bldP spid="85" grpId="0" animBg="1"/>
      <p:bldP spid="87" grpId="0" animBg="1"/>
      <p:bldP spid="88" grpId="0" animBg="1"/>
      <p:bldP spid="102" grpId="0"/>
      <p:bldP spid="43" grpId="0" animBg="1"/>
      <p:bldP spid="105" grpId="0"/>
      <p:bldP spid="105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F122D-9708-4A1D-A857-348AD5D5BE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Forward Uncertainty Propagation</a:t>
            </a:r>
          </a:p>
        </p:txBody>
      </p:sp>
      <p:sp>
        <p:nvSpPr>
          <p:cNvPr id="92" name="Rectangle: Rounded Corners 91">
            <a:extLst>
              <a:ext uri="{FF2B5EF4-FFF2-40B4-BE49-F238E27FC236}">
                <a16:creationId xmlns:a16="http://schemas.microsoft.com/office/drawing/2014/main" id="{7A01B824-1C9D-403F-BF62-7E011C9FA2FF}"/>
              </a:ext>
            </a:extLst>
          </p:cNvPr>
          <p:cNvSpPr/>
          <p:nvPr/>
        </p:nvSpPr>
        <p:spPr>
          <a:xfrm>
            <a:off x="4562669" y="2531154"/>
            <a:ext cx="5570376" cy="1251094"/>
          </a:xfrm>
          <a:prstGeom prst="roundRect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dirty="0">
                <a:solidFill>
                  <a:srgbClr val="0070C0"/>
                </a:solidFill>
              </a:rPr>
              <a:t>Sample-1</a:t>
            </a:r>
          </a:p>
        </p:txBody>
      </p:sp>
      <p:cxnSp>
        <p:nvCxnSpPr>
          <p:cNvPr id="109" name="Connector: Elbow 108">
            <a:extLst>
              <a:ext uri="{FF2B5EF4-FFF2-40B4-BE49-F238E27FC236}">
                <a16:creationId xmlns:a16="http://schemas.microsoft.com/office/drawing/2014/main" id="{95ED714E-2EB7-4D6C-8D23-6B1869184494}"/>
              </a:ext>
            </a:extLst>
          </p:cNvPr>
          <p:cNvCxnSpPr>
            <a:cxnSpLocks/>
            <a:stCxn id="41" idx="2"/>
            <a:endCxn id="43" idx="1"/>
          </p:cNvCxnSpPr>
          <p:nvPr/>
        </p:nvCxnSpPr>
        <p:spPr>
          <a:xfrm>
            <a:off x="1337555" y="3197923"/>
            <a:ext cx="789825" cy="589600"/>
          </a:xfrm>
          <a:prstGeom prst="bentConnector3">
            <a:avLst>
              <a:gd name="adj1" fmla="val 50000"/>
            </a:avLst>
          </a:prstGeom>
          <a:ln w="38100">
            <a:solidFill>
              <a:srgbClr val="00206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Connector: Elbow 109">
            <a:extLst>
              <a:ext uri="{FF2B5EF4-FFF2-40B4-BE49-F238E27FC236}">
                <a16:creationId xmlns:a16="http://schemas.microsoft.com/office/drawing/2014/main" id="{79B7D015-207D-4FBA-A595-06F238020BFB}"/>
              </a:ext>
            </a:extLst>
          </p:cNvPr>
          <p:cNvCxnSpPr>
            <a:cxnSpLocks/>
            <a:stCxn id="42" idx="2"/>
            <a:endCxn id="43" idx="1"/>
          </p:cNvCxnSpPr>
          <p:nvPr/>
        </p:nvCxnSpPr>
        <p:spPr>
          <a:xfrm>
            <a:off x="1347813" y="3786441"/>
            <a:ext cx="779567" cy="1082"/>
          </a:xfrm>
          <a:prstGeom prst="bentConnector3">
            <a:avLst>
              <a:gd name="adj1" fmla="val 50000"/>
            </a:avLst>
          </a:prstGeom>
          <a:ln w="38100">
            <a:solidFill>
              <a:srgbClr val="00206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onnector: Elbow 110">
            <a:extLst>
              <a:ext uri="{FF2B5EF4-FFF2-40B4-BE49-F238E27FC236}">
                <a16:creationId xmlns:a16="http://schemas.microsoft.com/office/drawing/2014/main" id="{108FE3F9-FF0D-437F-977F-723B1D39755A}"/>
              </a:ext>
            </a:extLst>
          </p:cNvPr>
          <p:cNvCxnSpPr>
            <a:cxnSpLocks/>
            <a:stCxn id="40" idx="2"/>
            <a:endCxn id="43" idx="1"/>
          </p:cNvCxnSpPr>
          <p:nvPr/>
        </p:nvCxnSpPr>
        <p:spPr>
          <a:xfrm flipV="1">
            <a:off x="1337554" y="3787523"/>
            <a:ext cx="789826" cy="589599"/>
          </a:xfrm>
          <a:prstGeom prst="bentConnector3">
            <a:avLst>
              <a:gd name="adj1" fmla="val 50000"/>
            </a:avLst>
          </a:prstGeom>
          <a:ln w="38100">
            <a:solidFill>
              <a:srgbClr val="00206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Connector: Elbow 112">
            <a:extLst>
              <a:ext uri="{FF2B5EF4-FFF2-40B4-BE49-F238E27FC236}">
                <a16:creationId xmlns:a16="http://schemas.microsoft.com/office/drawing/2014/main" id="{D3CB20C8-630D-4079-9D3F-C239C86F0A92}"/>
              </a:ext>
            </a:extLst>
          </p:cNvPr>
          <p:cNvCxnSpPr>
            <a:cxnSpLocks/>
            <a:stCxn id="43" idx="3"/>
            <a:endCxn id="92" idx="1"/>
          </p:cNvCxnSpPr>
          <p:nvPr/>
        </p:nvCxnSpPr>
        <p:spPr>
          <a:xfrm flipV="1">
            <a:off x="4058816" y="3156701"/>
            <a:ext cx="503853" cy="630822"/>
          </a:xfrm>
          <a:prstGeom prst="bentConnector3">
            <a:avLst>
              <a:gd name="adj1" fmla="val 50000"/>
            </a:avLst>
          </a:prstGeom>
          <a:ln w="38100">
            <a:solidFill>
              <a:srgbClr val="00206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onnector: Elbow 131">
            <a:extLst>
              <a:ext uri="{FF2B5EF4-FFF2-40B4-BE49-F238E27FC236}">
                <a16:creationId xmlns:a16="http://schemas.microsoft.com/office/drawing/2014/main" id="{4F2F8B19-CE23-40D1-BE9F-0599A1A3D9D3}"/>
              </a:ext>
            </a:extLst>
          </p:cNvPr>
          <p:cNvCxnSpPr>
            <a:cxnSpLocks/>
            <a:stCxn id="38" idx="2"/>
            <a:endCxn id="61" idx="5"/>
          </p:cNvCxnSpPr>
          <p:nvPr/>
        </p:nvCxnSpPr>
        <p:spPr>
          <a:xfrm>
            <a:off x="9832753" y="3230795"/>
            <a:ext cx="1011434" cy="766883"/>
          </a:xfrm>
          <a:prstGeom prst="bentConnector3">
            <a:avLst>
              <a:gd name="adj1" fmla="val 50000"/>
            </a:avLst>
          </a:prstGeom>
          <a:ln w="38100">
            <a:solidFill>
              <a:srgbClr val="00206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Rectangle 146">
            <a:extLst>
              <a:ext uri="{FF2B5EF4-FFF2-40B4-BE49-F238E27FC236}">
                <a16:creationId xmlns:a16="http://schemas.microsoft.com/office/drawing/2014/main" id="{C39D887F-614A-486B-8F83-1A40BEDEA4E2}"/>
              </a:ext>
            </a:extLst>
          </p:cNvPr>
          <p:cNvSpPr/>
          <p:nvPr/>
        </p:nvSpPr>
        <p:spPr>
          <a:xfrm>
            <a:off x="65559" y="4713968"/>
            <a:ext cx="273658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>
                <a:solidFill>
                  <a:srgbClr val="0070C0"/>
                </a:solidFill>
              </a:rPr>
              <a:t>pBIM</a:t>
            </a:r>
            <a:r>
              <a:rPr lang="en-US" dirty="0">
                <a:solidFill>
                  <a:srgbClr val="0070C0"/>
                </a:solidFill>
              </a:rPr>
              <a:t>: </a:t>
            </a:r>
            <a:r>
              <a:rPr lang="en-US" b="1" dirty="0">
                <a:solidFill>
                  <a:srgbClr val="0070C0"/>
                </a:solidFill>
              </a:rPr>
              <a:t>P</a:t>
            </a:r>
            <a:r>
              <a:rPr lang="en-US" dirty="0">
                <a:solidFill>
                  <a:srgbClr val="0070C0"/>
                </a:solidFill>
              </a:rPr>
              <a:t>arameterized </a:t>
            </a:r>
            <a:r>
              <a:rPr lang="en-US" b="1" dirty="0">
                <a:solidFill>
                  <a:srgbClr val="0070C0"/>
                </a:solidFill>
              </a:rPr>
              <a:t>BIM</a:t>
            </a:r>
            <a:endParaRPr lang="en-US" dirty="0">
              <a:solidFill>
                <a:srgbClr val="0070C0"/>
              </a:solidFill>
            </a:endParaRPr>
          </a:p>
          <a:p>
            <a:r>
              <a:rPr lang="en-US" b="1" dirty="0" err="1">
                <a:solidFill>
                  <a:srgbClr val="0070C0"/>
                </a:solidFill>
              </a:rPr>
              <a:t>pSAM</a:t>
            </a:r>
            <a:r>
              <a:rPr lang="en-US" dirty="0">
                <a:solidFill>
                  <a:srgbClr val="0070C0"/>
                </a:solidFill>
              </a:rPr>
              <a:t>: </a:t>
            </a:r>
            <a:r>
              <a:rPr lang="en-US" b="1" dirty="0">
                <a:solidFill>
                  <a:srgbClr val="0070C0"/>
                </a:solidFill>
              </a:rPr>
              <a:t>P</a:t>
            </a:r>
            <a:r>
              <a:rPr lang="en-US" dirty="0">
                <a:solidFill>
                  <a:srgbClr val="0070C0"/>
                </a:solidFill>
              </a:rPr>
              <a:t>arameterized </a:t>
            </a:r>
            <a:r>
              <a:rPr lang="en-US" b="1" dirty="0">
                <a:solidFill>
                  <a:srgbClr val="0070C0"/>
                </a:solidFill>
              </a:rPr>
              <a:t>SAM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7503BFFB-E162-4257-84C6-B3D0C7254ED9}"/>
              </a:ext>
            </a:extLst>
          </p:cNvPr>
          <p:cNvSpPr/>
          <p:nvPr/>
        </p:nvSpPr>
        <p:spPr>
          <a:xfrm>
            <a:off x="1004265" y="933437"/>
            <a:ext cx="10696323" cy="20108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</a:pPr>
            <a:r>
              <a:rPr lang="en-US" sz="2400" dirty="0"/>
              <a:t>Uncertainties are handled using Dakota</a:t>
            </a: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</a:pPr>
            <a:r>
              <a:rPr lang="en-US" sz="2400" dirty="0"/>
              <a:t>Each workflow application is called initially to define random variables</a:t>
            </a: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</a:pPr>
            <a:r>
              <a:rPr lang="en-US" sz="2400" dirty="0"/>
              <a:t>Dakota samples the random variables and runs the workflow applications for each sample</a:t>
            </a:r>
            <a:br>
              <a:rPr lang="en-US" sz="2400" dirty="0"/>
            </a:br>
            <a:endParaRPr lang="en-US" sz="2400" dirty="0"/>
          </a:p>
        </p:txBody>
      </p:sp>
      <p:sp>
        <p:nvSpPr>
          <p:cNvPr id="34" name="Parallelogram 33">
            <a:extLst>
              <a:ext uri="{FF2B5EF4-FFF2-40B4-BE49-F238E27FC236}">
                <a16:creationId xmlns:a16="http://schemas.microsoft.com/office/drawing/2014/main" id="{B395BF20-997D-4B33-A5AE-F724EEA453D1}"/>
              </a:ext>
            </a:extLst>
          </p:cNvPr>
          <p:cNvSpPr/>
          <p:nvPr/>
        </p:nvSpPr>
        <p:spPr>
          <a:xfrm>
            <a:off x="5680487" y="3037957"/>
            <a:ext cx="1205339" cy="385676"/>
          </a:xfrm>
          <a:prstGeom prst="parallelogram">
            <a:avLst>
              <a:gd name="adj" fmla="val 63532"/>
            </a:avLst>
          </a:prstGeom>
          <a:solidFill>
            <a:schemeClr val="accent4">
              <a:lumMod val="20000"/>
              <a:lumOff val="80000"/>
            </a:schemeClr>
          </a:solidFill>
          <a:ln w="38100" cap="rnd">
            <a:solidFill>
              <a:srgbClr val="0070C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  <a:cs typeface="Arial" panose="020B0604020202020204" pitchFamily="34" charset="0"/>
              </a:rPr>
              <a:t>EVENT</a:t>
            </a:r>
          </a:p>
        </p:txBody>
      </p:sp>
      <p:sp>
        <p:nvSpPr>
          <p:cNvPr id="35" name="Parallelogram 34">
            <a:extLst>
              <a:ext uri="{FF2B5EF4-FFF2-40B4-BE49-F238E27FC236}">
                <a16:creationId xmlns:a16="http://schemas.microsoft.com/office/drawing/2014/main" id="{6C5EFF6B-A40D-4350-A87F-2DB553595227}"/>
              </a:ext>
            </a:extLst>
          </p:cNvPr>
          <p:cNvSpPr/>
          <p:nvPr/>
        </p:nvSpPr>
        <p:spPr>
          <a:xfrm>
            <a:off x="4653010" y="3037957"/>
            <a:ext cx="1205339" cy="385676"/>
          </a:xfrm>
          <a:prstGeom prst="parallelogram">
            <a:avLst>
              <a:gd name="adj" fmla="val 63532"/>
            </a:avLst>
          </a:prstGeom>
          <a:solidFill>
            <a:schemeClr val="accent4">
              <a:lumMod val="20000"/>
              <a:lumOff val="80000"/>
            </a:schemeClr>
          </a:solidFill>
          <a:ln w="38100" cap="rnd">
            <a:solidFill>
              <a:srgbClr val="0070C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  <a:cs typeface="Arial" panose="020B0604020202020204" pitchFamily="34" charset="0"/>
              </a:rPr>
              <a:t>BIM</a:t>
            </a:r>
          </a:p>
        </p:txBody>
      </p:sp>
      <p:sp>
        <p:nvSpPr>
          <p:cNvPr id="36" name="Parallelogram 35">
            <a:extLst>
              <a:ext uri="{FF2B5EF4-FFF2-40B4-BE49-F238E27FC236}">
                <a16:creationId xmlns:a16="http://schemas.microsoft.com/office/drawing/2014/main" id="{60C6CE1A-A21C-4680-A4B1-C9B46E3812A7}"/>
              </a:ext>
            </a:extLst>
          </p:cNvPr>
          <p:cNvSpPr/>
          <p:nvPr/>
        </p:nvSpPr>
        <p:spPr>
          <a:xfrm>
            <a:off x="6701469" y="3037957"/>
            <a:ext cx="1205339" cy="385676"/>
          </a:xfrm>
          <a:prstGeom prst="parallelogram">
            <a:avLst>
              <a:gd name="adj" fmla="val 63532"/>
            </a:avLst>
          </a:prstGeom>
          <a:solidFill>
            <a:schemeClr val="accent4">
              <a:lumMod val="20000"/>
              <a:lumOff val="80000"/>
            </a:schemeClr>
          </a:solidFill>
          <a:ln w="38100" cap="rnd">
            <a:solidFill>
              <a:srgbClr val="0070C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  <a:cs typeface="Arial" panose="020B0604020202020204" pitchFamily="34" charset="0"/>
              </a:rPr>
              <a:t>SAM</a:t>
            </a:r>
          </a:p>
        </p:txBody>
      </p:sp>
      <p:sp>
        <p:nvSpPr>
          <p:cNvPr id="37" name="Parallelogram 36">
            <a:extLst>
              <a:ext uri="{FF2B5EF4-FFF2-40B4-BE49-F238E27FC236}">
                <a16:creationId xmlns:a16="http://schemas.microsoft.com/office/drawing/2014/main" id="{F899C773-6D62-457A-A86C-D399839959A2}"/>
              </a:ext>
            </a:extLst>
          </p:cNvPr>
          <p:cNvSpPr/>
          <p:nvPr/>
        </p:nvSpPr>
        <p:spPr>
          <a:xfrm>
            <a:off x="7728946" y="3037957"/>
            <a:ext cx="1205339" cy="385676"/>
          </a:xfrm>
          <a:prstGeom prst="parallelogram">
            <a:avLst>
              <a:gd name="adj" fmla="val 63532"/>
            </a:avLst>
          </a:prstGeom>
          <a:solidFill>
            <a:schemeClr val="accent4">
              <a:lumMod val="20000"/>
              <a:lumOff val="80000"/>
            </a:schemeClr>
          </a:solidFill>
          <a:ln w="38100" cap="rnd">
            <a:solidFill>
              <a:srgbClr val="0070C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  <a:cs typeface="Arial" panose="020B0604020202020204" pitchFamily="34" charset="0"/>
              </a:rPr>
              <a:t>EDP</a:t>
            </a:r>
          </a:p>
        </p:txBody>
      </p:sp>
      <p:sp>
        <p:nvSpPr>
          <p:cNvPr id="38" name="Parallelogram 37">
            <a:extLst>
              <a:ext uri="{FF2B5EF4-FFF2-40B4-BE49-F238E27FC236}">
                <a16:creationId xmlns:a16="http://schemas.microsoft.com/office/drawing/2014/main" id="{0F39A61A-8EAD-422A-8B0F-61E8D91D85D6}"/>
              </a:ext>
            </a:extLst>
          </p:cNvPr>
          <p:cNvSpPr/>
          <p:nvPr/>
        </p:nvSpPr>
        <p:spPr>
          <a:xfrm>
            <a:off x="8749928" y="3037957"/>
            <a:ext cx="1205339" cy="385676"/>
          </a:xfrm>
          <a:prstGeom prst="parallelogram">
            <a:avLst>
              <a:gd name="adj" fmla="val 63532"/>
            </a:avLst>
          </a:prstGeom>
          <a:solidFill>
            <a:schemeClr val="accent4">
              <a:lumMod val="20000"/>
              <a:lumOff val="80000"/>
            </a:schemeClr>
          </a:solidFill>
          <a:ln w="38100" cap="rnd">
            <a:solidFill>
              <a:srgbClr val="0070C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  <a:cs typeface="Arial" panose="020B0604020202020204" pitchFamily="34" charset="0"/>
              </a:rPr>
              <a:t>DL</a:t>
            </a:r>
          </a:p>
        </p:txBody>
      </p:sp>
      <p:sp>
        <p:nvSpPr>
          <p:cNvPr id="40" name="Parallelogram 39">
            <a:extLst>
              <a:ext uri="{FF2B5EF4-FFF2-40B4-BE49-F238E27FC236}">
                <a16:creationId xmlns:a16="http://schemas.microsoft.com/office/drawing/2014/main" id="{D45463EB-DD3F-4919-87D8-5F156230696F}"/>
              </a:ext>
            </a:extLst>
          </p:cNvPr>
          <p:cNvSpPr/>
          <p:nvPr/>
        </p:nvSpPr>
        <p:spPr>
          <a:xfrm>
            <a:off x="254729" y="4184284"/>
            <a:ext cx="1205339" cy="385676"/>
          </a:xfrm>
          <a:prstGeom prst="parallelogram">
            <a:avLst>
              <a:gd name="adj" fmla="val 63532"/>
            </a:avLst>
          </a:prstGeom>
          <a:solidFill>
            <a:schemeClr val="accent4">
              <a:lumMod val="20000"/>
              <a:lumOff val="80000"/>
            </a:schemeClr>
          </a:solidFill>
          <a:ln w="38100" cap="rnd">
            <a:solidFill>
              <a:srgbClr val="0070C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  <a:cs typeface="Arial" panose="020B0604020202020204" pitchFamily="34" charset="0"/>
              </a:rPr>
              <a:t>EVENT</a:t>
            </a:r>
          </a:p>
        </p:txBody>
      </p:sp>
      <p:sp>
        <p:nvSpPr>
          <p:cNvPr id="41" name="Parallelogram 40">
            <a:extLst>
              <a:ext uri="{FF2B5EF4-FFF2-40B4-BE49-F238E27FC236}">
                <a16:creationId xmlns:a16="http://schemas.microsoft.com/office/drawing/2014/main" id="{AA2A91CD-26A5-4B09-850E-F0A36CB556DC}"/>
              </a:ext>
            </a:extLst>
          </p:cNvPr>
          <p:cNvSpPr/>
          <p:nvPr/>
        </p:nvSpPr>
        <p:spPr>
          <a:xfrm>
            <a:off x="254730" y="3005085"/>
            <a:ext cx="1205339" cy="385676"/>
          </a:xfrm>
          <a:prstGeom prst="parallelogram">
            <a:avLst>
              <a:gd name="adj" fmla="val 63532"/>
            </a:avLst>
          </a:prstGeom>
          <a:solidFill>
            <a:schemeClr val="accent4">
              <a:lumMod val="20000"/>
              <a:lumOff val="80000"/>
            </a:schemeClr>
          </a:solidFill>
          <a:ln w="38100" cap="rnd">
            <a:solidFill>
              <a:srgbClr val="0070C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rgbClr val="0070C0"/>
                </a:solidFill>
                <a:cs typeface="Arial" panose="020B0604020202020204" pitchFamily="34" charset="0"/>
              </a:rPr>
              <a:t>pBIM</a:t>
            </a:r>
            <a:endParaRPr lang="en-US" dirty="0">
              <a:solidFill>
                <a:srgbClr val="0070C0"/>
              </a:solidFill>
              <a:cs typeface="Arial" panose="020B0604020202020204" pitchFamily="34" charset="0"/>
            </a:endParaRPr>
          </a:p>
        </p:txBody>
      </p:sp>
      <p:sp>
        <p:nvSpPr>
          <p:cNvPr id="42" name="Parallelogram 41">
            <a:extLst>
              <a:ext uri="{FF2B5EF4-FFF2-40B4-BE49-F238E27FC236}">
                <a16:creationId xmlns:a16="http://schemas.microsoft.com/office/drawing/2014/main" id="{FFDF472C-39BC-4716-B500-F82A1A6E42A7}"/>
              </a:ext>
            </a:extLst>
          </p:cNvPr>
          <p:cNvSpPr/>
          <p:nvPr/>
        </p:nvSpPr>
        <p:spPr>
          <a:xfrm>
            <a:off x="264988" y="3593603"/>
            <a:ext cx="1205339" cy="385676"/>
          </a:xfrm>
          <a:prstGeom prst="parallelogram">
            <a:avLst>
              <a:gd name="adj" fmla="val 63532"/>
            </a:avLst>
          </a:prstGeom>
          <a:solidFill>
            <a:schemeClr val="accent4">
              <a:lumMod val="20000"/>
              <a:lumOff val="80000"/>
            </a:schemeClr>
          </a:solidFill>
          <a:ln w="38100" cap="rnd">
            <a:solidFill>
              <a:srgbClr val="0070C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rgbClr val="0070C0"/>
                </a:solidFill>
                <a:cs typeface="Arial" panose="020B0604020202020204" pitchFamily="34" charset="0"/>
              </a:rPr>
              <a:t>pSAM</a:t>
            </a:r>
            <a:endParaRPr lang="en-US" dirty="0">
              <a:solidFill>
                <a:srgbClr val="0070C0"/>
              </a:solidFill>
              <a:cs typeface="Arial" panose="020B0604020202020204" pitchFamily="34" charset="0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D43EF823-2C32-42D2-90FD-1B39E5BEC63A}"/>
              </a:ext>
            </a:extLst>
          </p:cNvPr>
          <p:cNvSpPr/>
          <p:nvPr/>
        </p:nvSpPr>
        <p:spPr>
          <a:xfrm>
            <a:off x="2127380" y="3390761"/>
            <a:ext cx="1931436" cy="793523"/>
          </a:xfrm>
          <a:prstGeom prst="rect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000" b="1" dirty="0" err="1">
                <a:solidFill>
                  <a:srgbClr val="002060"/>
                </a:solidFill>
                <a:ea typeface="Times New Roman" panose="02020603050405020304" pitchFamily="18" charset="0"/>
                <a:cs typeface="Arial" panose="020B0604020202020204" pitchFamily="34" charset="0"/>
              </a:rPr>
              <a:t>performUQ</a:t>
            </a:r>
            <a:br>
              <a:rPr lang="en-US" sz="2000" b="1" dirty="0">
                <a:solidFill>
                  <a:srgbClr val="002060"/>
                </a:solidFill>
                <a:ea typeface="Times New Roman" panose="02020603050405020304" pitchFamily="18" charset="0"/>
                <a:cs typeface="Arial" panose="020B0604020202020204" pitchFamily="34" charset="0"/>
              </a:rPr>
            </a:br>
            <a:r>
              <a:rPr lang="en-US" sz="2000" b="1" dirty="0">
                <a:solidFill>
                  <a:srgbClr val="002060"/>
                </a:solidFill>
                <a:ea typeface="Times New Roman" panose="02020603050405020304" pitchFamily="18" charset="0"/>
                <a:cs typeface="Arial" panose="020B0604020202020204" pitchFamily="34" charset="0"/>
              </a:rPr>
              <a:t>i.e. Dakota</a:t>
            </a:r>
            <a:endParaRPr lang="en-US" sz="3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61" name="Parallelogram 60">
            <a:extLst>
              <a:ext uri="{FF2B5EF4-FFF2-40B4-BE49-F238E27FC236}">
                <a16:creationId xmlns:a16="http://schemas.microsoft.com/office/drawing/2014/main" id="{3EF42EDD-8D5B-4C89-823C-E09597F54A80}"/>
              </a:ext>
            </a:extLst>
          </p:cNvPr>
          <p:cNvSpPr/>
          <p:nvPr/>
        </p:nvSpPr>
        <p:spPr>
          <a:xfrm>
            <a:off x="10721673" y="3804840"/>
            <a:ext cx="1205339" cy="385676"/>
          </a:xfrm>
          <a:prstGeom prst="parallelogram">
            <a:avLst>
              <a:gd name="adj" fmla="val 63532"/>
            </a:avLst>
          </a:prstGeom>
          <a:solidFill>
            <a:schemeClr val="accent4">
              <a:lumMod val="20000"/>
              <a:lumOff val="80000"/>
            </a:schemeClr>
          </a:solidFill>
          <a:ln w="38100" cap="rnd">
            <a:solidFill>
              <a:srgbClr val="0070C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  <a:cs typeface="Arial" panose="020B0604020202020204" pitchFamily="34" charset="0"/>
              </a:rPr>
              <a:t>DL</a:t>
            </a: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B9C6281F-66B6-4A70-9413-5DBF408493DB}"/>
              </a:ext>
            </a:extLst>
          </p:cNvPr>
          <p:cNvSpPr/>
          <p:nvPr/>
        </p:nvSpPr>
        <p:spPr>
          <a:xfrm>
            <a:off x="4562669" y="4162470"/>
            <a:ext cx="5570376" cy="1251094"/>
          </a:xfrm>
          <a:prstGeom prst="roundRect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dirty="0">
                <a:solidFill>
                  <a:srgbClr val="0070C0"/>
                </a:solidFill>
              </a:rPr>
              <a:t>Sample-N</a:t>
            </a:r>
          </a:p>
        </p:txBody>
      </p:sp>
      <p:sp>
        <p:nvSpPr>
          <p:cNvPr id="70" name="Parallelogram 69">
            <a:extLst>
              <a:ext uri="{FF2B5EF4-FFF2-40B4-BE49-F238E27FC236}">
                <a16:creationId xmlns:a16="http://schemas.microsoft.com/office/drawing/2014/main" id="{790E8F6E-7FF5-40A8-80C7-79DF2397A664}"/>
              </a:ext>
            </a:extLst>
          </p:cNvPr>
          <p:cNvSpPr/>
          <p:nvPr/>
        </p:nvSpPr>
        <p:spPr>
          <a:xfrm>
            <a:off x="5680487" y="4669273"/>
            <a:ext cx="1205339" cy="385676"/>
          </a:xfrm>
          <a:prstGeom prst="parallelogram">
            <a:avLst>
              <a:gd name="adj" fmla="val 63532"/>
            </a:avLst>
          </a:prstGeom>
          <a:solidFill>
            <a:schemeClr val="accent4">
              <a:lumMod val="20000"/>
              <a:lumOff val="80000"/>
            </a:schemeClr>
          </a:solidFill>
          <a:ln w="38100" cap="rnd">
            <a:solidFill>
              <a:srgbClr val="0070C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  <a:cs typeface="Arial" panose="020B0604020202020204" pitchFamily="34" charset="0"/>
              </a:rPr>
              <a:t>EVENT</a:t>
            </a:r>
          </a:p>
        </p:txBody>
      </p:sp>
      <p:sp>
        <p:nvSpPr>
          <p:cNvPr id="71" name="Parallelogram 70">
            <a:extLst>
              <a:ext uri="{FF2B5EF4-FFF2-40B4-BE49-F238E27FC236}">
                <a16:creationId xmlns:a16="http://schemas.microsoft.com/office/drawing/2014/main" id="{B28A31F0-198E-4501-BED6-F8121F0B14B9}"/>
              </a:ext>
            </a:extLst>
          </p:cNvPr>
          <p:cNvSpPr/>
          <p:nvPr/>
        </p:nvSpPr>
        <p:spPr>
          <a:xfrm>
            <a:off x="4653010" y="4669273"/>
            <a:ext cx="1205339" cy="385676"/>
          </a:xfrm>
          <a:prstGeom prst="parallelogram">
            <a:avLst>
              <a:gd name="adj" fmla="val 63532"/>
            </a:avLst>
          </a:prstGeom>
          <a:solidFill>
            <a:schemeClr val="accent4">
              <a:lumMod val="20000"/>
              <a:lumOff val="80000"/>
            </a:schemeClr>
          </a:solidFill>
          <a:ln w="38100" cap="rnd">
            <a:solidFill>
              <a:srgbClr val="0070C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  <a:cs typeface="Arial" panose="020B0604020202020204" pitchFamily="34" charset="0"/>
              </a:rPr>
              <a:t>BIM</a:t>
            </a:r>
          </a:p>
        </p:txBody>
      </p:sp>
      <p:sp>
        <p:nvSpPr>
          <p:cNvPr id="72" name="Parallelogram 71">
            <a:extLst>
              <a:ext uri="{FF2B5EF4-FFF2-40B4-BE49-F238E27FC236}">
                <a16:creationId xmlns:a16="http://schemas.microsoft.com/office/drawing/2014/main" id="{2D2F2F3F-59CF-4D3A-BE98-36764A3666A8}"/>
              </a:ext>
            </a:extLst>
          </p:cNvPr>
          <p:cNvSpPr/>
          <p:nvPr/>
        </p:nvSpPr>
        <p:spPr>
          <a:xfrm>
            <a:off x="6701469" y="4669273"/>
            <a:ext cx="1205339" cy="385676"/>
          </a:xfrm>
          <a:prstGeom prst="parallelogram">
            <a:avLst>
              <a:gd name="adj" fmla="val 63532"/>
            </a:avLst>
          </a:prstGeom>
          <a:solidFill>
            <a:schemeClr val="accent4">
              <a:lumMod val="20000"/>
              <a:lumOff val="80000"/>
            </a:schemeClr>
          </a:solidFill>
          <a:ln w="38100" cap="rnd">
            <a:solidFill>
              <a:srgbClr val="0070C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  <a:cs typeface="Arial" panose="020B0604020202020204" pitchFamily="34" charset="0"/>
              </a:rPr>
              <a:t>SAM</a:t>
            </a:r>
          </a:p>
        </p:txBody>
      </p:sp>
      <p:sp>
        <p:nvSpPr>
          <p:cNvPr id="73" name="Parallelogram 72">
            <a:extLst>
              <a:ext uri="{FF2B5EF4-FFF2-40B4-BE49-F238E27FC236}">
                <a16:creationId xmlns:a16="http://schemas.microsoft.com/office/drawing/2014/main" id="{D607A89B-60BC-4771-86CB-088886712904}"/>
              </a:ext>
            </a:extLst>
          </p:cNvPr>
          <p:cNvSpPr/>
          <p:nvPr/>
        </p:nvSpPr>
        <p:spPr>
          <a:xfrm>
            <a:off x="7728946" y="4669273"/>
            <a:ext cx="1205339" cy="385676"/>
          </a:xfrm>
          <a:prstGeom prst="parallelogram">
            <a:avLst>
              <a:gd name="adj" fmla="val 63532"/>
            </a:avLst>
          </a:prstGeom>
          <a:solidFill>
            <a:schemeClr val="accent4">
              <a:lumMod val="20000"/>
              <a:lumOff val="80000"/>
            </a:schemeClr>
          </a:solidFill>
          <a:ln w="38100" cap="rnd">
            <a:solidFill>
              <a:srgbClr val="0070C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  <a:cs typeface="Arial" panose="020B0604020202020204" pitchFamily="34" charset="0"/>
              </a:rPr>
              <a:t>EDP</a:t>
            </a:r>
          </a:p>
        </p:txBody>
      </p:sp>
      <p:sp>
        <p:nvSpPr>
          <p:cNvPr id="74" name="Parallelogram 73">
            <a:extLst>
              <a:ext uri="{FF2B5EF4-FFF2-40B4-BE49-F238E27FC236}">
                <a16:creationId xmlns:a16="http://schemas.microsoft.com/office/drawing/2014/main" id="{7C1B40F6-31A4-424F-9D8A-529261573F00}"/>
              </a:ext>
            </a:extLst>
          </p:cNvPr>
          <p:cNvSpPr/>
          <p:nvPr/>
        </p:nvSpPr>
        <p:spPr>
          <a:xfrm>
            <a:off x="8749928" y="4669273"/>
            <a:ext cx="1205339" cy="385676"/>
          </a:xfrm>
          <a:prstGeom prst="parallelogram">
            <a:avLst>
              <a:gd name="adj" fmla="val 63532"/>
            </a:avLst>
          </a:prstGeom>
          <a:solidFill>
            <a:schemeClr val="accent4">
              <a:lumMod val="20000"/>
              <a:lumOff val="80000"/>
            </a:schemeClr>
          </a:solidFill>
          <a:ln w="38100" cap="rnd">
            <a:solidFill>
              <a:srgbClr val="0070C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  <a:cs typeface="Arial" panose="020B0604020202020204" pitchFamily="34" charset="0"/>
              </a:rPr>
              <a:t>DL</a:t>
            </a:r>
          </a:p>
        </p:txBody>
      </p: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744B3935-35D4-4209-8F39-8DEE89468769}"/>
              </a:ext>
            </a:extLst>
          </p:cNvPr>
          <p:cNvCxnSpPr>
            <a:cxnSpLocks/>
            <a:stCxn id="43" idx="3"/>
            <a:endCxn id="69" idx="1"/>
          </p:cNvCxnSpPr>
          <p:nvPr/>
        </p:nvCxnSpPr>
        <p:spPr>
          <a:xfrm>
            <a:off x="4058816" y="3787523"/>
            <a:ext cx="503853" cy="1000494"/>
          </a:xfrm>
          <a:prstGeom prst="bentConnector3">
            <a:avLst>
              <a:gd name="adj1" fmla="val 50000"/>
            </a:avLst>
          </a:prstGeom>
          <a:ln w="38100">
            <a:solidFill>
              <a:srgbClr val="00206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nector: Elbow 78">
            <a:extLst>
              <a:ext uri="{FF2B5EF4-FFF2-40B4-BE49-F238E27FC236}">
                <a16:creationId xmlns:a16="http://schemas.microsoft.com/office/drawing/2014/main" id="{4557D6A9-696E-4FD1-8AE5-977401C0FD57}"/>
              </a:ext>
            </a:extLst>
          </p:cNvPr>
          <p:cNvCxnSpPr>
            <a:cxnSpLocks/>
            <a:stCxn id="74" idx="2"/>
            <a:endCxn id="61" idx="5"/>
          </p:cNvCxnSpPr>
          <p:nvPr/>
        </p:nvCxnSpPr>
        <p:spPr>
          <a:xfrm flipV="1">
            <a:off x="9832753" y="3997678"/>
            <a:ext cx="1011434" cy="864433"/>
          </a:xfrm>
          <a:prstGeom prst="bentConnector3">
            <a:avLst>
              <a:gd name="adj1" fmla="val 50000"/>
            </a:avLst>
          </a:prstGeom>
          <a:ln w="38100">
            <a:solidFill>
              <a:srgbClr val="00206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255D4598-DD15-4E71-9873-406EBD1EDBB0}"/>
              </a:ext>
            </a:extLst>
          </p:cNvPr>
          <p:cNvSpPr/>
          <p:nvPr/>
        </p:nvSpPr>
        <p:spPr>
          <a:xfrm>
            <a:off x="48474" y="5578356"/>
            <a:ext cx="1214352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Adams, B.M., Bauman, L.E., Bohnhoff, W.J., </a:t>
            </a:r>
            <a:r>
              <a:rPr lang="en-US" sz="1400" dirty="0" err="1"/>
              <a:t>Dalbey</a:t>
            </a:r>
            <a:r>
              <a:rPr lang="en-US" sz="1400" dirty="0"/>
              <a:t>, K.R., </a:t>
            </a:r>
            <a:r>
              <a:rPr lang="en-US" sz="1400" dirty="0" err="1"/>
              <a:t>Ebeida</a:t>
            </a:r>
            <a:r>
              <a:rPr lang="en-US" sz="1400" dirty="0"/>
              <a:t>, M.S., Eddy, J.P., Eldred, M.S., Hough, P.D., Hu, K.T., </a:t>
            </a:r>
            <a:r>
              <a:rPr lang="en-US" sz="1400" dirty="0" err="1"/>
              <a:t>Jakeman</a:t>
            </a:r>
            <a:r>
              <a:rPr lang="en-US" sz="1400" dirty="0"/>
              <a:t>,  J.D., Stephens, J.A., </a:t>
            </a:r>
            <a:r>
              <a:rPr lang="en-US" sz="1400" dirty="0" err="1"/>
              <a:t>Swiler</a:t>
            </a:r>
            <a:r>
              <a:rPr lang="en-US" sz="1400" dirty="0"/>
              <a:t>, L.P., Vigil, D.M., and </a:t>
            </a:r>
            <a:r>
              <a:rPr lang="en-US" sz="1400" dirty="0" err="1"/>
              <a:t>Wildey</a:t>
            </a:r>
            <a:r>
              <a:rPr lang="en-US" sz="1400" dirty="0"/>
              <a:t>, T.M., "Dakota, A Multilevel Parallel Object-Oriented Framework for Design Optimization, Parameter Estimation, Uncertainty Quantification, and Sensitivity Analysis: Version 6.8 Theory Manual," Sandia Technical Report SAND2014-4253, May 2018.</a:t>
            </a:r>
          </a:p>
        </p:txBody>
      </p:sp>
    </p:spTree>
    <p:extLst>
      <p:ext uri="{BB962C8B-B14F-4D97-AF65-F5344CB8AC3E}">
        <p14:creationId xmlns:p14="http://schemas.microsoft.com/office/powerpoint/2010/main" val="26351802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62714E-04B2-411B-B0F5-E742D79A9C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Registered Applications For Regional Earthquake Simulations</a:t>
            </a:r>
          </a:p>
        </p:txBody>
      </p:sp>
      <p:sp>
        <p:nvSpPr>
          <p:cNvPr id="5" name="AutoShape 3">
            <a:extLst>
              <a:ext uri="{FF2B5EF4-FFF2-40B4-BE49-F238E27FC236}">
                <a16:creationId xmlns:a16="http://schemas.microsoft.com/office/drawing/2014/main" id="{4EEB6796-EE1A-4FFC-A10C-90E3B5D8A5EC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690563" y="1142761"/>
            <a:ext cx="10810875" cy="4881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49AC08D-2C4A-493D-B659-71AEB86774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2151" y="1171336"/>
            <a:ext cx="1562100" cy="492125"/>
          </a:xfrm>
          <a:prstGeom prst="rect">
            <a:avLst/>
          </a:prstGeom>
          <a:solidFill>
            <a:srgbClr val="4472C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69D11EEA-7900-4D7C-A432-DE237F8983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54251" y="1171336"/>
            <a:ext cx="2668588" cy="492125"/>
          </a:xfrm>
          <a:prstGeom prst="rect">
            <a:avLst/>
          </a:prstGeom>
          <a:solidFill>
            <a:srgbClr val="4472C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Rectangle 7">
            <a:extLst>
              <a:ext uri="{FF2B5EF4-FFF2-40B4-BE49-F238E27FC236}">
                <a16:creationId xmlns:a16="http://schemas.microsoft.com/office/drawing/2014/main" id="{4CEA79E6-E567-4401-9F72-9BE745E836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22838" y="1171336"/>
            <a:ext cx="6556375" cy="492125"/>
          </a:xfrm>
          <a:prstGeom prst="rect">
            <a:avLst/>
          </a:prstGeom>
          <a:solidFill>
            <a:srgbClr val="4472C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1A449821-8F5D-465B-A25E-7529F92D2B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2151" y="1663461"/>
            <a:ext cx="1562100" cy="958850"/>
          </a:xfrm>
          <a:prstGeom prst="rect">
            <a:avLst/>
          </a:prstGeom>
          <a:solidFill>
            <a:srgbClr val="CFD5E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A3F9BA55-8EB1-4B47-9235-00A4E69129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54251" y="1663461"/>
            <a:ext cx="2668588" cy="479425"/>
          </a:xfrm>
          <a:prstGeom prst="rect">
            <a:avLst/>
          </a:prstGeom>
          <a:solidFill>
            <a:srgbClr val="CFD5E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7A8D0949-7C73-41E6-9609-6B98EE47D1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22838" y="1663461"/>
            <a:ext cx="6556375" cy="479425"/>
          </a:xfrm>
          <a:prstGeom prst="rect">
            <a:avLst/>
          </a:prstGeom>
          <a:solidFill>
            <a:srgbClr val="CFD5E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Rectangle 11">
            <a:extLst>
              <a:ext uri="{FF2B5EF4-FFF2-40B4-BE49-F238E27FC236}">
                <a16:creationId xmlns:a16="http://schemas.microsoft.com/office/drawing/2014/main" id="{87CBAC7C-A7A5-4478-98BA-412F3DBAA4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54251" y="2142886"/>
            <a:ext cx="2668588" cy="479425"/>
          </a:xfrm>
          <a:prstGeom prst="rect">
            <a:avLst/>
          </a:prstGeom>
          <a:solidFill>
            <a:srgbClr val="E9EBF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Rectangle 12">
            <a:extLst>
              <a:ext uri="{FF2B5EF4-FFF2-40B4-BE49-F238E27FC236}">
                <a16:creationId xmlns:a16="http://schemas.microsoft.com/office/drawing/2014/main" id="{6B3A3023-CAB1-4237-9935-98464694C0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22838" y="2142886"/>
            <a:ext cx="6556375" cy="479425"/>
          </a:xfrm>
          <a:prstGeom prst="rect">
            <a:avLst/>
          </a:prstGeom>
          <a:solidFill>
            <a:srgbClr val="E9EBF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Rectangle 13">
            <a:extLst>
              <a:ext uri="{FF2B5EF4-FFF2-40B4-BE49-F238E27FC236}">
                <a16:creationId xmlns:a16="http://schemas.microsoft.com/office/drawing/2014/main" id="{4428FCD7-ED70-4568-9B48-942FA78746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2151" y="2622311"/>
            <a:ext cx="1562100" cy="958850"/>
          </a:xfrm>
          <a:prstGeom prst="rect">
            <a:avLst/>
          </a:prstGeom>
          <a:solidFill>
            <a:srgbClr val="CFD5E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Rectangle 14">
            <a:extLst>
              <a:ext uri="{FF2B5EF4-FFF2-40B4-BE49-F238E27FC236}">
                <a16:creationId xmlns:a16="http://schemas.microsoft.com/office/drawing/2014/main" id="{494349D3-3C01-46EE-B9A6-70AE48FB2C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54251" y="2622311"/>
            <a:ext cx="2668588" cy="479425"/>
          </a:xfrm>
          <a:prstGeom prst="rect">
            <a:avLst/>
          </a:prstGeom>
          <a:solidFill>
            <a:srgbClr val="CFD5E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Rectangle 15">
            <a:extLst>
              <a:ext uri="{FF2B5EF4-FFF2-40B4-BE49-F238E27FC236}">
                <a16:creationId xmlns:a16="http://schemas.microsoft.com/office/drawing/2014/main" id="{F4E2225D-1456-426E-B5F9-8EEC883C5F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22838" y="2622311"/>
            <a:ext cx="6556375" cy="479425"/>
          </a:xfrm>
          <a:prstGeom prst="rect">
            <a:avLst/>
          </a:prstGeom>
          <a:solidFill>
            <a:srgbClr val="CFD5E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6">
            <a:extLst>
              <a:ext uri="{FF2B5EF4-FFF2-40B4-BE49-F238E27FC236}">
                <a16:creationId xmlns:a16="http://schemas.microsoft.com/office/drawing/2014/main" id="{A29406F0-C457-4C99-8658-064CD136F1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54251" y="3101736"/>
            <a:ext cx="2668588" cy="479425"/>
          </a:xfrm>
          <a:prstGeom prst="rect">
            <a:avLst/>
          </a:prstGeom>
          <a:solidFill>
            <a:srgbClr val="E9EBF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Rectangle 17">
            <a:extLst>
              <a:ext uri="{FF2B5EF4-FFF2-40B4-BE49-F238E27FC236}">
                <a16:creationId xmlns:a16="http://schemas.microsoft.com/office/drawing/2014/main" id="{7AD15AFA-2FD2-4DA0-B9C4-9294E05886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22838" y="3101736"/>
            <a:ext cx="6556375" cy="479425"/>
          </a:xfrm>
          <a:prstGeom prst="rect">
            <a:avLst/>
          </a:prstGeom>
          <a:solidFill>
            <a:srgbClr val="E9EBF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Rectangle 18">
            <a:extLst>
              <a:ext uri="{FF2B5EF4-FFF2-40B4-BE49-F238E27FC236}">
                <a16:creationId xmlns:a16="http://schemas.microsoft.com/office/drawing/2014/main" id="{0C835F0B-6030-410E-93B0-C1F8D5E55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2151" y="3581161"/>
            <a:ext cx="1562100" cy="479425"/>
          </a:xfrm>
          <a:prstGeom prst="rect">
            <a:avLst/>
          </a:prstGeom>
          <a:solidFill>
            <a:srgbClr val="CFD5E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Rectangle 19">
            <a:extLst>
              <a:ext uri="{FF2B5EF4-FFF2-40B4-BE49-F238E27FC236}">
                <a16:creationId xmlns:a16="http://schemas.microsoft.com/office/drawing/2014/main" id="{B3BC76D9-71FD-4328-92B1-256DE39A4E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54251" y="3581161"/>
            <a:ext cx="2668588" cy="479425"/>
          </a:xfrm>
          <a:prstGeom prst="rect">
            <a:avLst/>
          </a:prstGeom>
          <a:solidFill>
            <a:srgbClr val="CFD5E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Rectangle 20">
            <a:extLst>
              <a:ext uri="{FF2B5EF4-FFF2-40B4-BE49-F238E27FC236}">
                <a16:creationId xmlns:a16="http://schemas.microsoft.com/office/drawing/2014/main" id="{52939BDF-A7D7-47A1-BEEF-E4516F3B1B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22838" y="3581161"/>
            <a:ext cx="6556375" cy="479425"/>
          </a:xfrm>
          <a:prstGeom prst="rect">
            <a:avLst/>
          </a:prstGeom>
          <a:solidFill>
            <a:srgbClr val="CFD5E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Rectangle 21">
            <a:extLst>
              <a:ext uri="{FF2B5EF4-FFF2-40B4-BE49-F238E27FC236}">
                <a16:creationId xmlns:a16="http://schemas.microsoft.com/office/drawing/2014/main" id="{A4F1485C-B354-4A73-96CD-B44F4EAEF9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2151" y="4060586"/>
            <a:ext cx="1562100" cy="479425"/>
          </a:xfrm>
          <a:prstGeom prst="rect">
            <a:avLst/>
          </a:prstGeom>
          <a:solidFill>
            <a:srgbClr val="E9EBF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Rectangle 22">
            <a:extLst>
              <a:ext uri="{FF2B5EF4-FFF2-40B4-BE49-F238E27FC236}">
                <a16:creationId xmlns:a16="http://schemas.microsoft.com/office/drawing/2014/main" id="{B01C448C-D28F-4514-9AE8-5F1592EEBE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54251" y="4060586"/>
            <a:ext cx="2668588" cy="479425"/>
          </a:xfrm>
          <a:prstGeom prst="rect">
            <a:avLst/>
          </a:prstGeom>
          <a:solidFill>
            <a:srgbClr val="E9EBF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Rectangle 23">
            <a:extLst>
              <a:ext uri="{FF2B5EF4-FFF2-40B4-BE49-F238E27FC236}">
                <a16:creationId xmlns:a16="http://schemas.microsoft.com/office/drawing/2014/main" id="{ABE48722-B2FD-455B-9779-9C108A006B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22838" y="4060586"/>
            <a:ext cx="6556375" cy="479425"/>
          </a:xfrm>
          <a:prstGeom prst="rect">
            <a:avLst/>
          </a:prstGeom>
          <a:solidFill>
            <a:srgbClr val="E9EBF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" name="Rectangle 24">
            <a:extLst>
              <a:ext uri="{FF2B5EF4-FFF2-40B4-BE49-F238E27FC236}">
                <a16:creationId xmlns:a16="http://schemas.microsoft.com/office/drawing/2014/main" id="{6333B0CF-1E79-4A1F-83CF-0D94EE8801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2151" y="4540011"/>
            <a:ext cx="1562100" cy="479425"/>
          </a:xfrm>
          <a:prstGeom prst="rect">
            <a:avLst/>
          </a:prstGeom>
          <a:solidFill>
            <a:srgbClr val="CFD5E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Rectangle 25">
            <a:extLst>
              <a:ext uri="{FF2B5EF4-FFF2-40B4-BE49-F238E27FC236}">
                <a16:creationId xmlns:a16="http://schemas.microsoft.com/office/drawing/2014/main" id="{EDFB6C34-E70B-4AD1-BCBC-425E2B23FB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54251" y="4540011"/>
            <a:ext cx="2668588" cy="479425"/>
          </a:xfrm>
          <a:prstGeom prst="rect">
            <a:avLst/>
          </a:prstGeom>
          <a:solidFill>
            <a:srgbClr val="CFD5E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Rectangle 26">
            <a:extLst>
              <a:ext uri="{FF2B5EF4-FFF2-40B4-BE49-F238E27FC236}">
                <a16:creationId xmlns:a16="http://schemas.microsoft.com/office/drawing/2014/main" id="{46F28D2D-371D-44C2-93E6-C1521FA02D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22838" y="4540011"/>
            <a:ext cx="6556375" cy="479425"/>
          </a:xfrm>
          <a:prstGeom prst="rect">
            <a:avLst/>
          </a:prstGeom>
          <a:solidFill>
            <a:srgbClr val="CFD5E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Rectangle 27">
            <a:extLst>
              <a:ext uri="{FF2B5EF4-FFF2-40B4-BE49-F238E27FC236}">
                <a16:creationId xmlns:a16="http://schemas.microsoft.com/office/drawing/2014/main" id="{CEC20D46-69AF-4104-BDA5-44D15A9DD2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2151" y="5019436"/>
            <a:ext cx="1562100" cy="479425"/>
          </a:xfrm>
          <a:prstGeom prst="rect">
            <a:avLst/>
          </a:prstGeom>
          <a:solidFill>
            <a:srgbClr val="E9EBF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Rectangle 28">
            <a:extLst>
              <a:ext uri="{FF2B5EF4-FFF2-40B4-BE49-F238E27FC236}">
                <a16:creationId xmlns:a16="http://schemas.microsoft.com/office/drawing/2014/main" id="{CBF0B644-6079-458C-9DF8-EE57E7573C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54251" y="5019436"/>
            <a:ext cx="2668588" cy="479425"/>
          </a:xfrm>
          <a:prstGeom prst="rect">
            <a:avLst/>
          </a:prstGeom>
          <a:solidFill>
            <a:srgbClr val="E9EBF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Rectangle 29">
            <a:extLst>
              <a:ext uri="{FF2B5EF4-FFF2-40B4-BE49-F238E27FC236}">
                <a16:creationId xmlns:a16="http://schemas.microsoft.com/office/drawing/2014/main" id="{EAC4FDF8-2D7C-4AC1-BF0C-834A92AA92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22838" y="5019436"/>
            <a:ext cx="6556375" cy="479425"/>
          </a:xfrm>
          <a:prstGeom prst="rect">
            <a:avLst/>
          </a:prstGeom>
          <a:solidFill>
            <a:srgbClr val="E9EBF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Rectangle 30">
            <a:extLst>
              <a:ext uri="{FF2B5EF4-FFF2-40B4-BE49-F238E27FC236}">
                <a16:creationId xmlns:a16="http://schemas.microsoft.com/office/drawing/2014/main" id="{C7F0BC49-C865-4C10-A94E-9C3BEF5361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2151" y="5498861"/>
            <a:ext cx="1562100" cy="479425"/>
          </a:xfrm>
          <a:prstGeom prst="rect">
            <a:avLst/>
          </a:prstGeom>
          <a:solidFill>
            <a:srgbClr val="CFD5E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" name="Rectangle 31">
            <a:extLst>
              <a:ext uri="{FF2B5EF4-FFF2-40B4-BE49-F238E27FC236}">
                <a16:creationId xmlns:a16="http://schemas.microsoft.com/office/drawing/2014/main" id="{7E337E9C-D673-4DB4-AADC-BD4535DB75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54251" y="5498861"/>
            <a:ext cx="2668588" cy="479425"/>
          </a:xfrm>
          <a:prstGeom prst="rect">
            <a:avLst/>
          </a:prstGeom>
          <a:solidFill>
            <a:srgbClr val="CFD5E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Rectangle 32">
            <a:extLst>
              <a:ext uri="{FF2B5EF4-FFF2-40B4-BE49-F238E27FC236}">
                <a16:creationId xmlns:a16="http://schemas.microsoft.com/office/drawing/2014/main" id="{2F705ED4-B998-4D04-A2BB-C3EA0A5A59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22838" y="5498861"/>
            <a:ext cx="6556375" cy="479425"/>
          </a:xfrm>
          <a:prstGeom prst="rect">
            <a:avLst/>
          </a:prstGeom>
          <a:solidFill>
            <a:srgbClr val="CFD5E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Line 33">
            <a:extLst>
              <a:ext uri="{FF2B5EF4-FFF2-40B4-BE49-F238E27FC236}">
                <a16:creationId xmlns:a16="http://schemas.microsoft.com/office/drawing/2014/main" id="{62EA50C9-6280-403E-B9B4-B284ED3742CC}"/>
              </a:ext>
            </a:extLst>
          </p:cNvPr>
          <p:cNvSpPr>
            <a:spLocks noChangeShapeType="1"/>
          </p:cNvSpPr>
          <p:nvPr/>
        </p:nvSpPr>
        <p:spPr bwMode="auto">
          <a:xfrm>
            <a:off x="2254251" y="1164986"/>
            <a:ext cx="0" cy="4819650"/>
          </a:xfrm>
          <a:prstGeom prst="line">
            <a:avLst/>
          </a:prstGeom>
          <a:noFill/>
          <a:ln w="11113" cap="flat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Line 34">
            <a:extLst>
              <a:ext uri="{FF2B5EF4-FFF2-40B4-BE49-F238E27FC236}">
                <a16:creationId xmlns:a16="http://schemas.microsoft.com/office/drawing/2014/main" id="{5AB6967A-DCF1-4559-A258-0CFF04FB8802}"/>
              </a:ext>
            </a:extLst>
          </p:cNvPr>
          <p:cNvSpPr>
            <a:spLocks noChangeShapeType="1"/>
          </p:cNvSpPr>
          <p:nvPr/>
        </p:nvSpPr>
        <p:spPr bwMode="auto">
          <a:xfrm>
            <a:off x="4922838" y="1164986"/>
            <a:ext cx="0" cy="4819650"/>
          </a:xfrm>
          <a:prstGeom prst="line">
            <a:avLst/>
          </a:prstGeom>
          <a:noFill/>
          <a:ln w="11113" cap="flat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Line 35">
            <a:extLst>
              <a:ext uri="{FF2B5EF4-FFF2-40B4-BE49-F238E27FC236}">
                <a16:creationId xmlns:a16="http://schemas.microsoft.com/office/drawing/2014/main" id="{29005A23-8D56-4D33-88DB-AEC77923867F}"/>
              </a:ext>
            </a:extLst>
          </p:cNvPr>
          <p:cNvSpPr>
            <a:spLocks noChangeShapeType="1"/>
          </p:cNvSpPr>
          <p:nvPr/>
        </p:nvSpPr>
        <p:spPr bwMode="auto">
          <a:xfrm>
            <a:off x="687388" y="1663461"/>
            <a:ext cx="10798175" cy="0"/>
          </a:xfrm>
          <a:prstGeom prst="line">
            <a:avLst/>
          </a:prstGeom>
          <a:noFill/>
          <a:ln w="36513" cap="flat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" name="Line 36">
            <a:extLst>
              <a:ext uri="{FF2B5EF4-FFF2-40B4-BE49-F238E27FC236}">
                <a16:creationId xmlns:a16="http://schemas.microsoft.com/office/drawing/2014/main" id="{D663190A-7293-4E58-A3CF-B6AD67CE1EA8}"/>
              </a:ext>
            </a:extLst>
          </p:cNvPr>
          <p:cNvSpPr>
            <a:spLocks noChangeShapeType="1"/>
          </p:cNvSpPr>
          <p:nvPr/>
        </p:nvSpPr>
        <p:spPr bwMode="auto">
          <a:xfrm>
            <a:off x="2247901" y="2142886"/>
            <a:ext cx="9237663" cy="0"/>
          </a:xfrm>
          <a:prstGeom prst="line">
            <a:avLst/>
          </a:prstGeom>
          <a:noFill/>
          <a:ln w="11113" cap="flat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" name="Line 37">
            <a:extLst>
              <a:ext uri="{FF2B5EF4-FFF2-40B4-BE49-F238E27FC236}">
                <a16:creationId xmlns:a16="http://schemas.microsoft.com/office/drawing/2014/main" id="{F822CBBF-6C80-457D-9140-63EBB3DAD468}"/>
              </a:ext>
            </a:extLst>
          </p:cNvPr>
          <p:cNvSpPr>
            <a:spLocks noChangeShapeType="1"/>
          </p:cNvSpPr>
          <p:nvPr/>
        </p:nvSpPr>
        <p:spPr bwMode="auto">
          <a:xfrm>
            <a:off x="687388" y="2622311"/>
            <a:ext cx="10798175" cy="0"/>
          </a:xfrm>
          <a:prstGeom prst="line">
            <a:avLst/>
          </a:prstGeom>
          <a:noFill/>
          <a:ln w="11113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" name="Line 38">
            <a:extLst>
              <a:ext uri="{FF2B5EF4-FFF2-40B4-BE49-F238E27FC236}">
                <a16:creationId xmlns:a16="http://schemas.microsoft.com/office/drawing/2014/main" id="{1E552225-C92A-41F3-AB1C-62537436C07F}"/>
              </a:ext>
            </a:extLst>
          </p:cNvPr>
          <p:cNvSpPr>
            <a:spLocks noChangeShapeType="1"/>
          </p:cNvSpPr>
          <p:nvPr/>
        </p:nvSpPr>
        <p:spPr bwMode="auto">
          <a:xfrm>
            <a:off x="2247901" y="3101736"/>
            <a:ext cx="9237663" cy="0"/>
          </a:xfrm>
          <a:prstGeom prst="line">
            <a:avLst/>
          </a:prstGeom>
          <a:noFill/>
          <a:ln w="11113" cap="flat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" name="Line 39">
            <a:extLst>
              <a:ext uri="{FF2B5EF4-FFF2-40B4-BE49-F238E27FC236}">
                <a16:creationId xmlns:a16="http://schemas.microsoft.com/office/drawing/2014/main" id="{740872B5-6827-4007-AF63-1B679CD77DC8}"/>
              </a:ext>
            </a:extLst>
          </p:cNvPr>
          <p:cNvSpPr>
            <a:spLocks noChangeShapeType="1"/>
          </p:cNvSpPr>
          <p:nvPr/>
        </p:nvSpPr>
        <p:spPr bwMode="auto">
          <a:xfrm>
            <a:off x="687388" y="3581161"/>
            <a:ext cx="10798175" cy="0"/>
          </a:xfrm>
          <a:prstGeom prst="line">
            <a:avLst/>
          </a:prstGeom>
          <a:noFill/>
          <a:ln w="11113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" name="Line 40">
            <a:extLst>
              <a:ext uri="{FF2B5EF4-FFF2-40B4-BE49-F238E27FC236}">
                <a16:creationId xmlns:a16="http://schemas.microsoft.com/office/drawing/2014/main" id="{DB939A1B-3162-4856-BF60-0BA7FB39204F}"/>
              </a:ext>
            </a:extLst>
          </p:cNvPr>
          <p:cNvSpPr>
            <a:spLocks noChangeShapeType="1"/>
          </p:cNvSpPr>
          <p:nvPr/>
        </p:nvSpPr>
        <p:spPr bwMode="auto">
          <a:xfrm>
            <a:off x="687388" y="4060586"/>
            <a:ext cx="10798175" cy="0"/>
          </a:xfrm>
          <a:prstGeom prst="line">
            <a:avLst/>
          </a:prstGeom>
          <a:noFill/>
          <a:ln w="11113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" name="Line 41">
            <a:extLst>
              <a:ext uri="{FF2B5EF4-FFF2-40B4-BE49-F238E27FC236}">
                <a16:creationId xmlns:a16="http://schemas.microsoft.com/office/drawing/2014/main" id="{78C1EB90-9948-4B76-9C21-B588F569089E}"/>
              </a:ext>
            </a:extLst>
          </p:cNvPr>
          <p:cNvSpPr>
            <a:spLocks noChangeShapeType="1"/>
          </p:cNvSpPr>
          <p:nvPr/>
        </p:nvSpPr>
        <p:spPr bwMode="auto">
          <a:xfrm>
            <a:off x="687388" y="4540011"/>
            <a:ext cx="10798175" cy="0"/>
          </a:xfrm>
          <a:prstGeom prst="line">
            <a:avLst/>
          </a:prstGeom>
          <a:noFill/>
          <a:ln w="11113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4" name="Line 42">
            <a:extLst>
              <a:ext uri="{FF2B5EF4-FFF2-40B4-BE49-F238E27FC236}">
                <a16:creationId xmlns:a16="http://schemas.microsoft.com/office/drawing/2014/main" id="{61F31DB2-EE5C-472A-8DDE-3FDC2DEBDF75}"/>
              </a:ext>
            </a:extLst>
          </p:cNvPr>
          <p:cNvSpPr>
            <a:spLocks noChangeShapeType="1"/>
          </p:cNvSpPr>
          <p:nvPr/>
        </p:nvSpPr>
        <p:spPr bwMode="auto">
          <a:xfrm>
            <a:off x="687388" y="5019436"/>
            <a:ext cx="10798175" cy="0"/>
          </a:xfrm>
          <a:prstGeom prst="line">
            <a:avLst/>
          </a:prstGeom>
          <a:noFill/>
          <a:ln w="11113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" name="Line 43">
            <a:extLst>
              <a:ext uri="{FF2B5EF4-FFF2-40B4-BE49-F238E27FC236}">
                <a16:creationId xmlns:a16="http://schemas.microsoft.com/office/drawing/2014/main" id="{655B0B12-C81F-4F38-8360-B3EA33BE0E6A}"/>
              </a:ext>
            </a:extLst>
          </p:cNvPr>
          <p:cNvSpPr>
            <a:spLocks noChangeShapeType="1"/>
          </p:cNvSpPr>
          <p:nvPr/>
        </p:nvSpPr>
        <p:spPr bwMode="auto">
          <a:xfrm>
            <a:off x="687388" y="5498861"/>
            <a:ext cx="10798175" cy="0"/>
          </a:xfrm>
          <a:prstGeom prst="line">
            <a:avLst/>
          </a:prstGeom>
          <a:noFill/>
          <a:ln w="11113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6" name="Line 44">
            <a:extLst>
              <a:ext uri="{FF2B5EF4-FFF2-40B4-BE49-F238E27FC236}">
                <a16:creationId xmlns:a16="http://schemas.microsoft.com/office/drawing/2014/main" id="{E7536AEE-F843-47EA-82EB-DD6FF1B5C2B5}"/>
              </a:ext>
            </a:extLst>
          </p:cNvPr>
          <p:cNvSpPr>
            <a:spLocks noChangeShapeType="1"/>
          </p:cNvSpPr>
          <p:nvPr/>
        </p:nvSpPr>
        <p:spPr bwMode="auto">
          <a:xfrm>
            <a:off x="692151" y="1164986"/>
            <a:ext cx="0" cy="4819650"/>
          </a:xfrm>
          <a:prstGeom prst="line">
            <a:avLst/>
          </a:prstGeom>
          <a:noFill/>
          <a:ln w="11113" cap="flat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7" name="Line 45">
            <a:extLst>
              <a:ext uri="{FF2B5EF4-FFF2-40B4-BE49-F238E27FC236}">
                <a16:creationId xmlns:a16="http://schemas.microsoft.com/office/drawing/2014/main" id="{9AB42383-4F10-484C-A025-4A68B37A283F}"/>
              </a:ext>
            </a:extLst>
          </p:cNvPr>
          <p:cNvSpPr>
            <a:spLocks noChangeShapeType="1"/>
          </p:cNvSpPr>
          <p:nvPr/>
        </p:nvSpPr>
        <p:spPr bwMode="auto">
          <a:xfrm>
            <a:off x="11501438" y="1204673"/>
            <a:ext cx="0" cy="4819650"/>
          </a:xfrm>
          <a:prstGeom prst="line">
            <a:avLst/>
          </a:prstGeom>
          <a:noFill/>
          <a:ln w="11113" cap="flat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" name="Line 46">
            <a:extLst>
              <a:ext uri="{FF2B5EF4-FFF2-40B4-BE49-F238E27FC236}">
                <a16:creationId xmlns:a16="http://schemas.microsoft.com/office/drawing/2014/main" id="{EF3345BE-DD67-4DC6-934E-A7E9DF8E88C0}"/>
              </a:ext>
            </a:extLst>
          </p:cNvPr>
          <p:cNvSpPr>
            <a:spLocks noChangeShapeType="1"/>
          </p:cNvSpPr>
          <p:nvPr/>
        </p:nvSpPr>
        <p:spPr bwMode="auto">
          <a:xfrm>
            <a:off x="687388" y="1171336"/>
            <a:ext cx="10798175" cy="0"/>
          </a:xfrm>
          <a:prstGeom prst="line">
            <a:avLst/>
          </a:prstGeom>
          <a:noFill/>
          <a:ln w="11113" cap="flat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Line 47">
            <a:extLst>
              <a:ext uri="{FF2B5EF4-FFF2-40B4-BE49-F238E27FC236}">
                <a16:creationId xmlns:a16="http://schemas.microsoft.com/office/drawing/2014/main" id="{B3B565BD-7E68-41A1-A19E-E95F04EC04C5}"/>
              </a:ext>
            </a:extLst>
          </p:cNvPr>
          <p:cNvSpPr>
            <a:spLocks noChangeShapeType="1"/>
          </p:cNvSpPr>
          <p:nvPr/>
        </p:nvSpPr>
        <p:spPr bwMode="auto">
          <a:xfrm>
            <a:off x="687388" y="5978286"/>
            <a:ext cx="10798175" cy="0"/>
          </a:xfrm>
          <a:prstGeom prst="line">
            <a:avLst/>
          </a:prstGeom>
          <a:noFill/>
          <a:ln w="11113" cap="flat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Rectangle 48">
            <a:extLst>
              <a:ext uri="{FF2B5EF4-FFF2-40B4-BE49-F238E27FC236}">
                <a16:creationId xmlns:a16="http://schemas.microsoft.com/office/drawing/2014/main" id="{57AB149B-9A44-49F6-A9EF-6BE10B3EC1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38251" y="1211023"/>
            <a:ext cx="606425" cy="357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9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Type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1" name="Rectangle 49">
            <a:extLst>
              <a:ext uri="{FF2B5EF4-FFF2-40B4-BE49-F238E27FC236}">
                <a16:creationId xmlns:a16="http://schemas.microsoft.com/office/drawing/2014/main" id="{E87E24EE-EAFA-4B74-B72D-29D6C8ABDA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90888" y="1211023"/>
            <a:ext cx="722313" cy="357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9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Name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2" name="Rectangle 50">
            <a:extLst>
              <a:ext uri="{FF2B5EF4-FFF2-40B4-BE49-F238E27FC236}">
                <a16:creationId xmlns:a16="http://schemas.microsoft.com/office/drawing/2014/main" id="{87D25CC5-4948-4A8F-9E50-03A34BFD45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7938" y="1211023"/>
            <a:ext cx="1268413" cy="357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9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Description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3" name="Rectangle 51">
            <a:extLst>
              <a:ext uri="{FF2B5EF4-FFF2-40B4-BE49-F238E27FC236}">
                <a16:creationId xmlns:a16="http://schemas.microsoft.com/office/drawing/2014/main" id="{0ADF2E30-0F99-49F0-BA84-1A9022E3EE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2638" y="1993661"/>
            <a:ext cx="1169988" cy="357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9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createBIM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4" name="Rectangle 52">
            <a:extLst>
              <a:ext uri="{FF2B5EF4-FFF2-40B4-BE49-F238E27FC236}">
                <a16:creationId xmlns:a16="http://schemas.microsoft.com/office/drawing/2014/main" id="{5367ABF5-53B7-403B-81BD-23486508BD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66988" y="1753948"/>
            <a:ext cx="2187575" cy="357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GenericBimDatabase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5" name="Rectangle 53">
            <a:extLst>
              <a:ext uri="{FF2B5EF4-FFF2-40B4-BE49-F238E27FC236}">
                <a16:creationId xmlns:a16="http://schemas.microsoft.com/office/drawing/2014/main" id="{F3A54B68-590C-4963-8D16-B0708199AB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1738" y="1699973"/>
            <a:ext cx="4972050" cy="35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Creates a simple BIM from a building flat file (csv)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6" name="Rectangle 54">
            <a:extLst>
              <a:ext uri="{FF2B5EF4-FFF2-40B4-BE49-F238E27FC236}">
                <a16:creationId xmlns:a16="http://schemas.microsoft.com/office/drawing/2014/main" id="{266180A5-186F-4C71-94AD-721233C8A7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55888" y="2233373"/>
            <a:ext cx="2009775" cy="357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UrbanSimDatabase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7" name="Rectangle 55">
            <a:extLst>
              <a:ext uri="{FF2B5EF4-FFF2-40B4-BE49-F238E27FC236}">
                <a16:creationId xmlns:a16="http://schemas.microsoft.com/office/drawing/2014/main" id="{BC07305D-95FF-4813-98D7-ECF92BF916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1738" y="2179398"/>
            <a:ext cx="2776538" cy="35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Creates a simple BIM from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8" name="Rectangle 56">
            <a:extLst>
              <a:ext uri="{FF2B5EF4-FFF2-40B4-BE49-F238E27FC236}">
                <a16:creationId xmlns:a16="http://schemas.microsoft.com/office/drawing/2014/main" id="{A510CEEF-4352-4A38-BD8D-7E4CE5AA2A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18413" y="2179398"/>
            <a:ext cx="1089025" cy="35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UrbanSim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9" name="Rectangle 57">
            <a:extLst>
              <a:ext uri="{FF2B5EF4-FFF2-40B4-BE49-F238E27FC236}">
                <a16:creationId xmlns:a16="http://schemas.microsoft.com/office/drawing/2014/main" id="{CCFB7A06-541A-4CB2-9947-1B7750EB51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36001" y="2179398"/>
            <a:ext cx="1973263" cy="35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simulation outputs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0" name="Rectangle 58">
            <a:extLst>
              <a:ext uri="{FF2B5EF4-FFF2-40B4-BE49-F238E27FC236}">
                <a16:creationId xmlns:a16="http://schemas.microsoft.com/office/drawing/2014/main" id="{62681B59-CEEF-4F8D-89F6-C0ABE6AE4B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2638" y="2952511"/>
            <a:ext cx="1411288" cy="35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9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createEVENT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1" name="Rectangle 59">
            <a:extLst>
              <a:ext uri="{FF2B5EF4-FFF2-40B4-BE49-F238E27FC236}">
                <a16:creationId xmlns:a16="http://schemas.microsoft.com/office/drawing/2014/main" id="{F5DFC488-C534-43AC-BF5C-1EF985FC7B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84513" y="2712798"/>
            <a:ext cx="1152525" cy="35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LLNL_SW4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2" name="Rectangle 60">
            <a:extLst>
              <a:ext uri="{FF2B5EF4-FFF2-40B4-BE49-F238E27FC236}">
                <a16:creationId xmlns:a16="http://schemas.microsoft.com/office/drawing/2014/main" id="{4F80C607-1D58-4216-AECE-1DB1DB49F7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1738" y="2658823"/>
            <a:ext cx="2838450" cy="35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Gets Event input from SW4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3" name="Rectangle 61">
            <a:extLst>
              <a:ext uri="{FF2B5EF4-FFF2-40B4-BE49-F238E27FC236}">
                <a16:creationId xmlns:a16="http://schemas.microsoft.com/office/drawing/2014/main" id="{672A7D70-B2A1-48C8-974F-60C0BB6CDA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81913" y="2658823"/>
            <a:ext cx="892175" cy="35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outputs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4" name="Rectangle 62">
            <a:extLst>
              <a:ext uri="{FF2B5EF4-FFF2-40B4-BE49-F238E27FC236}">
                <a16:creationId xmlns:a16="http://schemas.microsoft.com/office/drawing/2014/main" id="{B676E6D5-302C-41FA-9E2D-89FED6D479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73413" y="3192223"/>
            <a:ext cx="527050" cy="35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SHA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5" name="Rectangle 63">
            <a:extLst>
              <a:ext uri="{FF2B5EF4-FFF2-40B4-BE49-F238E27FC236}">
                <a16:creationId xmlns:a16="http://schemas.microsoft.com/office/drawing/2014/main" id="{FD18C633-2960-4D6A-8619-76871042F3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76638" y="3192223"/>
            <a:ext cx="195263" cy="35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-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6" name="Rectangle 64">
            <a:extLst>
              <a:ext uri="{FF2B5EF4-FFF2-40B4-BE49-F238E27FC236}">
                <a16:creationId xmlns:a16="http://schemas.microsoft.com/office/drawing/2014/main" id="{624064EB-06FE-4A8B-8151-4DF7C8313F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48076" y="3192223"/>
            <a:ext cx="481013" cy="35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GM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7" name="Rectangle 65">
            <a:extLst>
              <a:ext uri="{FF2B5EF4-FFF2-40B4-BE49-F238E27FC236}">
                <a16:creationId xmlns:a16="http://schemas.microsoft.com/office/drawing/2014/main" id="{DB1CFF98-00C5-4D88-BD26-5F6ADA11F2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1738" y="3138248"/>
            <a:ext cx="6151563" cy="35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Computes event input using SHA and record selection/scaling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8" name="Rectangle 66">
            <a:extLst>
              <a:ext uri="{FF2B5EF4-FFF2-40B4-BE49-F238E27FC236}">
                <a16:creationId xmlns:a16="http://schemas.microsoft.com/office/drawing/2014/main" id="{12BBF5B0-9220-42D6-8DE1-1B2CE1D40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2638" y="3671648"/>
            <a:ext cx="1231900" cy="35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9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createSAM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9" name="Rectangle 67">
            <a:extLst>
              <a:ext uri="{FF2B5EF4-FFF2-40B4-BE49-F238E27FC236}">
                <a16:creationId xmlns:a16="http://schemas.microsoft.com/office/drawing/2014/main" id="{C7A4D5F0-172D-477A-BEB5-E1F17753BF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03563" y="3671648"/>
            <a:ext cx="1123950" cy="35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MDOF_LU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0" name="Rectangle 68">
            <a:extLst>
              <a:ext uri="{FF2B5EF4-FFF2-40B4-BE49-F238E27FC236}">
                <a16:creationId xmlns:a16="http://schemas.microsoft.com/office/drawing/2014/main" id="{A94D8844-EEAD-4A2C-9130-B6A2B75F4F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1738" y="3617673"/>
            <a:ext cx="3830638" cy="35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Creates a MDOF shear building model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1" name="Rectangle 69">
            <a:extLst>
              <a:ext uri="{FF2B5EF4-FFF2-40B4-BE49-F238E27FC236}">
                <a16:creationId xmlns:a16="http://schemas.microsoft.com/office/drawing/2014/main" id="{6F7F45E8-7829-4AF7-B5D3-47D47E8F6A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2638" y="4151073"/>
            <a:ext cx="1150938" cy="35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9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createEDP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2" name="Rectangle 70">
            <a:extLst>
              <a:ext uri="{FF2B5EF4-FFF2-40B4-BE49-F238E27FC236}">
                <a16:creationId xmlns:a16="http://schemas.microsoft.com/office/drawing/2014/main" id="{AFAD5984-6AB8-4791-A29D-9502549398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6651" y="4151073"/>
            <a:ext cx="2525713" cy="35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StandardEarthquakeEDP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3" name="Rectangle 71">
            <a:extLst>
              <a:ext uri="{FF2B5EF4-FFF2-40B4-BE49-F238E27FC236}">
                <a16:creationId xmlns:a16="http://schemas.microsoft.com/office/drawing/2014/main" id="{CCF7BEEA-E58E-405B-8416-9302C3E579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1738" y="4097098"/>
            <a:ext cx="5114925" cy="35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Defines the standard EDPs used for a seismic event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4" name="Rectangle 72">
            <a:extLst>
              <a:ext uri="{FF2B5EF4-FFF2-40B4-BE49-F238E27FC236}">
                <a16:creationId xmlns:a16="http://schemas.microsoft.com/office/drawing/2014/main" id="{1C0D3A3E-A873-4EFF-9760-9FBD2365BE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2638" y="4630498"/>
            <a:ext cx="1339850" cy="35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9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performSIM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5" name="Rectangle 73">
            <a:extLst>
              <a:ext uri="{FF2B5EF4-FFF2-40B4-BE49-F238E27FC236}">
                <a16:creationId xmlns:a16="http://schemas.microsoft.com/office/drawing/2014/main" id="{3A2AD41C-9CFE-44A5-B2E1-67039C507E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93976" y="4630498"/>
            <a:ext cx="2151063" cy="35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OpenSeesSimulation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6" name="Rectangle 74">
            <a:extLst>
              <a:ext uri="{FF2B5EF4-FFF2-40B4-BE49-F238E27FC236}">
                <a16:creationId xmlns:a16="http://schemas.microsoft.com/office/drawing/2014/main" id="{A2DEF42B-78B0-4046-A15D-3FC44F1572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1738" y="4576523"/>
            <a:ext cx="284797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Performs simulation using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7" name="Rectangle 75">
            <a:extLst>
              <a:ext uri="{FF2B5EF4-FFF2-40B4-BE49-F238E27FC236}">
                <a16:creationId xmlns:a16="http://schemas.microsoft.com/office/drawing/2014/main" id="{8EF651D0-A17A-4E07-B2F1-5BEF621FBF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83488" y="4576523"/>
            <a:ext cx="11430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OpenSees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8" name="Rectangle 76">
            <a:extLst>
              <a:ext uri="{FF2B5EF4-FFF2-40B4-BE49-F238E27FC236}">
                <a16:creationId xmlns:a16="http://schemas.microsoft.com/office/drawing/2014/main" id="{45D6C16B-3258-4D59-BE72-0052AC98AC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01076" y="4576523"/>
            <a:ext cx="2535238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and calculates the EDPs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9" name="Rectangle 77">
            <a:extLst>
              <a:ext uri="{FF2B5EF4-FFF2-40B4-BE49-F238E27FC236}">
                <a16:creationId xmlns:a16="http://schemas.microsoft.com/office/drawing/2014/main" id="{EC4A13EA-5961-43F8-9AB5-5A8B5A09C9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2638" y="5109923"/>
            <a:ext cx="1249363" cy="35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9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createLOSS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0" name="Rectangle 78">
            <a:extLst>
              <a:ext uri="{FF2B5EF4-FFF2-40B4-BE49-F238E27FC236}">
                <a16:creationId xmlns:a16="http://schemas.microsoft.com/office/drawing/2014/main" id="{241729DB-457D-4E20-97AC-FD6A27D92C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41638" y="5109923"/>
            <a:ext cx="1446213" cy="35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FEMAP58_LU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1" name="Rectangle 79">
            <a:extLst>
              <a:ext uri="{FF2B5EF4-FFF2-40B4-BE49-F238E27FC236}">
                <a16:creationId xmlns:a16="http://schemas.microsoft.com/office/drawing/2014/main" id="{2117D117-D02B-4E2E-BCAF-3B904CB62E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1738" y="5055948"/>
            <a:ext cx="6504153" cy="569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kumimoji="0" lang="en-US" altLang="en-US" sz="1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Calculates damage and loss estimates using FEMA </a:t>
            </a:r>
            <a:r>
              <a:rPr lang="en-US" altLang="en-US" sz="1900" dirty="0">
                <a:solidFill>
                  <a:srgbClr val="000000"/>
                </a:solidFill>
                <a:latin typeface="Calibri" panose="020F0502020204030204" pitchFamily="34" charset="0"/>
              </a:rPr>
              <a:t>P-58 procedure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4" name="Rectangle 82">
            <a:extLst>
              <a:ext uri="{FF2B5EF4-FFF2-40B4-BE49-F238E27FC236}">
                <a16:creationId xmlns:a16="http://schemas.microsoft.com/office/drawing/2014/main" id="{53BA794E-980C-4F2A-B0EE-F95A50E0F2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2638" y="5589348"/>
            <a:ext cx="1268413" cy="35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9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performUQ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5" name="Rectangle 83">
            <a:extLst>
              <a:ext uri="{FF2B5EF4-FFF2-40B4-BE49-F238E27FC236}">
                <a16:creationId xmlns:a16="http://schemas.microsoft.com/office/drawing/2014/main" id="{268AD49E-9B0A-4C98-8225-97E3F0C285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32126" y="5589348"/>
            <a:ext cx="1257300" cy="35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DakotaFEM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6" name="Rectangle 84">
            <a:extLst>
              <a:ext uri="{FF2B5EF4-FFF2-40B4-BE49-F238E27FC236}">
                <a16:creationId xmlns:a16="http://schemas.microsoft.com/office/drawing/2014/main" id="{C88AE57E-9489-4908-A14E-519F1FAACA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1738" y="5538548"/>
            <a:ext cx="5491163" cy="357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Propagates uncertainty in all applications using Dakota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49EF259-1419-41A8-ADC6-7CAFF3A40F7C}"/>
              </a:ext>
            </a:extLst>
          </p:cNvPr>
          <p:cNvSpPr/>
          <p:nvPr/>
        </p:nvSpPr>
        <p:spPr>
          <a:xfrm>
            <a:off x="687388" y="5498860"/>
            <a:ext cx="10810875" cy="49212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356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0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9" grpId="0" animBg="1"/>
      <p:bldP spid="60" grpId="0"/>
      <p:bldP spid="61" grpId="0"/>
      <p:bldP spid="62" grpId="0"/>
      <p:bldP spid="63" grpId="0"/>
      <p:bldP spid="64" grpId="0"/>
      <p:bldP spid="65" grpId="0"/>
      <p:bldP spid="66" grpId="0"/>
      <p:bldP spid="67" grpId="0"/>
      <p:bldP spid="68" grpId="0"/>
      <p:bldP spid="69" grpId="0"/>
      <p:bldP spid="70" grpId="0"/>
      <p:bldP spid="71" grpId="0"/>
      <p:bldP spid="72" grpId="0"/>
      <p:bldP spid="73" grpId="0"/>
      <p:bldP spid="74" grpId="0"/>
      <p:bldP spid="75" grpId="0"/>
      <p:bldP spid="76" grpId="0"/>
      <p:bldP spid="77" grpId="0"/>
      <p:bldP spid="78" grpId="0"/>
      <p:bldP spid="79" grpId="0"/>
      <p:bldP spid="80" grpId="0"/>
      <p:bldP spid="81" grpId="0"/>
      <p:bldP spid="84" grpId="0"/>
      <p:bldP spid="85" grpId="0"/>
      <p:bldP spid="86" grpId="0"/>
      <p:bldP spid="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62714E-04B2-411B-B0F5-E742D79A9C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Registered Applications For Regional Wind Simulations</a:t>
            </a:r>
          </a:p>
        </p:txBody>
      </p:sp>
      <p:sp>
        <p:nvSpPr>
          <p:cNvPr id="5" name="AutoShape 3">
            <a:extLst>
              <a:ext uri="{FF2B5EF4-FFF2-40B4-BE49-F238E27FC236}">
                <a16:creationId xmlns:a16="http://schemas.microsoft.com/office/drawing/2014/main" id="{4EEB6796-EE1A-4FFC-A10C-90E3B5D8A5EC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690563" y="1142761"/>
            <a:ext cx="10810875" cy="4881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49AC08D-2C4A-493D-B659-71AEB86774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2151" y="1171336"/>
            <a:ext cx="1562100" cy="492125"/>
          </a:xfrm>
          <a:prstGeom prst="rect">
            <a:avLst/>
          </a:prstGeom>
          <a:solidFill>
            <a:srgbClr val="4472C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69D11EEA-7900-4D7C-A432-DE237F8983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54251" y="1171336"/>
            <a:ext cx="2668588" cy="492125"/>
          </a:xfrm>
          <a:prstGeom prst="rect">
            <a:avLst/>
          </a:prstGeom>
          <a:solidFill>
            <a:srgbClr val="4472C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Rectangle 7">
            <a:extLst>
              <a:ext uri="{FF2B5EF4-FFF2-40B4-BE49-F238E27FC236}">
                <a16:creationId xmlns:a16="http://schemas.microsoft.com/office/drawing/2014/main" id="{4CEA79E6-E567-4401-9F72-9BE745E836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22838" y="1171336"/>
            <a:ext cx="6556375" cy="492125"/>
          </a:xfrm>
          <a:prstGeom prst="rect">
            <a:avLst/>
          </a:prstGeom>
          <a:solidFill>
            <a:srgbClr val="4472C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1A449821-8F5D-465B-A25E-7529F92D2B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2151" y="1663461"/>
            <a:ext cx="1562100" cy="958850"/>
          </a:xfrm>
          <a:prstGeom prst="rect">
            <a:avLst/>
          </a:prstGeom>
          <a:solidFill>
            <a:srgbClr val="CFD5E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A3F9BA55-8EB1-4B47-9235-00A4E69129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54251" y="1663461"/>
            <a:ext cx="2668588" cy="479425"/>
          </a:xfrm>
          <a:prstGeom prst="rect">
            <a:avLst/>
          </a:prstGeom>
          <a:solidFill>
            <a:srgbClr val="CFD5E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7A8D0949-7C73-41E6-9609-6B98EE47D1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22838" y="1663461"/>
            <a:ext cx="6556375" cy="479425"/>
          </a:xfrm>
          <a:prstGeom prst="rect">
            <a:avLst/>
          </a:prstGeom>
          <a:solidFill>
            <a:srgbClr val="CFD5E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Rectangle 11">
            <a:extLst>
              <a:ext uri="{FF2B5EF4-FFF2-40B4-BE49-F238E27FC236}">
                <a16:creationId xmlns:a16="http://schemas.microsoft.com/office/drawing/2014/main" id="{87CBAC7C-A7A5-4478-98BA-412F3DBAA4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54251" y="2142886"/>
            <a:ext cx="2668588" cy="479425"/>
          </a:xfrm>
          <a:prstGeom prst="rect">
            <a:avLst/>
          </a:prstGeom>
          <a:solidFill>
            <a:srgbClr val="E9EBF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Rectangle 12">
            <a:extLst>
              <a:ext uri="{FF2B5EF4-FFF2-40B4-BE49-F238E27FC236}">
                <a16:creationId xmlns:a16="http://schemas.microsoft.com/office/drawing/2014/main" id="{6B3A3023-CAB1-4237-9935-98464694C0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22838" y="2142886"/>
            <a:ext cx="6556375" cy="479425"/>
          </a:xfrm>
          <a:prstGeom prst="rect">
            <a:avLst/>
          </a:prstGeom>
          <a:solidFill>
            <a:srgbClr val="E9EBF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Rectangle 13">
            <a:extLst>
              <a:ext uri="{FF2B5EF4-FFF2-40B4-BE49-F238E27FC236}">
                <a16:creationId xmlns:a16="http://schemas.microsoft.com/office/drawing/2014/main" id="{4428FCD7-ED70-4568-9B48-942FA78746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2151" y="2622311"/>
            <a:ext cx="1562100" cy="958850"/>
          </a:xfrm>
          <a:prstGeom prst="rect">
            <a:avLst/>
          </a:prstGeom>
          <a:solidFill>
            <a:srgbClr val="CFD5E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Rectangle 14">
            <a:extLst>
              <a:ext uri="{FF2B5EF4-FFF2-40B4-BE49-F238E27FC236}">
                <a16:creationId xmlns:a16="http://schemas.microsoft.com/office/drawing/2014/main" id="{494349D3-3C01-46EE-B9A6-70AE48FB2C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54251" y="2622311"/>
            <a:ext cx="2668588" cy="479425"/>
          </a:xfrm>
          <a:prstGeom prst="rect">
            <a:avLst/>
          </a:prstGeom>
          <a:solidFill>
            <a:srgbClr val="CFD5E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Rectangle 15">
            <a:extLst>
              <a:ext uri="{FF2B5EF4-FFF2-40B4-BE49-F238E27FC236}">
                <a16:creationId xmlns:a16="http://schemas.microsoft.com/office/drawing/2014/main" id="{F4E2225D-1456-426E-B5F9-8EEC883C5F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22838" y="2622311"/>
            <a:ext cx="6556375" cy="479425"/>
          </a:xfrm>
          <a:prstGeom prst="rect">
            <a:avLst/>
          </a:prstGeom>
          <a:solidFill>
            <a:srgbClr val="CFD5E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6">
            <a:extLst>
              <a:ext uri="{FF2B5EF4-FFF2-40B4-BE49-F238E27FC236}">
                <a16:creationId xmlns:a16="http://schemas.microsoft.com/office/drawing/2014/main" id="{A29406F0-C457-4C99-8658-064CD136F1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54251" y="3101736"/>
            <a:ext cx="2668588" cy="479425"/>
          </a:xfrm>
          <a:prstGeom prst="rect">
            <a:avLst/>
          </a:prstGeom>
          <a:solidFill>
            <a:srgbClr val="E9EBF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Rectangle 17">
            <a:extLst>
              <a:ext uri="{FF2B5EF4-FFF2-40B4-BE49-F238E27FC236}">
                <a16:creationId xmlns:a16="http://schemas.microsoft.com/office/drawing/2014/main" id="{7AD15AFA-2FD2-4DA0-B9C4-9294E05886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22838" y="3101736"/>
            <a:ext cx="6556375" cy="479425"/>
          </a:xfrm>
          <a:prstGeom prst="rect">
            <a:avLst/>
          </a:prstGeom>
          <a:solidFill>
            <a:srgbClr val="E9EBF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Rectangle 18">
            <a:extLst>
              <a:ext uri="{FF2B5EF4-FFF2-40B4-BE49-F238E27FC236}">
                <a16:creationId xmlns:a16="http://schemas.microsoft.com/office/drawing/2014/main" id="{0C835F0B-6030-410E-93B0-C1F8D5E55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2151" y="3581161"/>
            <a:ext cx="1562100" cy="479425"/>
          </a:xfrm>
          <a:prstGeom prst="rect">
            <a:avLst/>
          </a:prstGeom>
          <a:solidFill>
            <a:srgbClr val="CFD5E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Rectangle 19">
            <a:extLst>
              <a:ext uri="{FF2B5EF4-FFF2-40B4-BE49-F238E27FC236}">
                <a16:creationId xmlns:a16="http://schemas.microsoft.com/office/drawing/2014/main" id="{B3BC76D9-71FD-4328-92B1-256DE39A4E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54251" y="3581161"/>
            <a:ext cx="2668588" cy="479425"/>
          </a:xfrm>
          <a:prstGeom prst="rect">
            <a:avLst/>
          </a:prstGeom>
          <a:solidFill>
            <a:srgbClr val="CFD5E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Rectangle 20">
            <a:extLst>
              <a:ext uri="{FF2B5EF4-FFF2-40B4-BE49-F238E27FC236}">
                <a16:creationId xmlns:a16="http://schemas.microsoft.com/office/drawing/2014/main" id="{52939BDF-A7D7-47A1-BEEF-E4516F3B1B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22838" y="3581161"/>
            <a:ext cx="6556375" cy="479425"/>
          </a:xfrm>
          <a:prstGeom prst="rect">
            <a:avLst/>
          </a:prstGeom>
          <a:solidFill>
            <a:srgbClr val="CFD5E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Rectangle 21">
            <a:extLst>
              <a:ext uri="{FF2B5EF4-FFF2-40B4-BE49-F238E27FC236}">
                <a16:creationId xmlns:a16="http://schemas.microsoft.com/office/drawing/2014/main" id="{A4F1485C-B354-4A73-96CD-B44F4EAEF9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2151" y="4060586"/>
            <a:ext cx="1562100" cy="479425"/>
          </a:xfrm>
          <a:prstGeom prst="rect">
            <a:avLst/>
          </a:prstGeom>
          <a:solidFill>
            <a:srgbClr val="E9EBF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Rectangle 22">
            <a:extLst>
              <a:ext uri="{FF2B5EF4-FFF2-40B4-BE49-F238E27FC236}">
                <a16:creationId xmlns:a16="http://schemas.microsoft.com/office/drawing/2014/main" id="{B01C448C-D28F-4514-9AE8-5F1592EEBE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54251" y="4060586"/>
            <a:ext cx="2668588" cy="479425"/>
          </a:xfrm>
          <a:prstGeom prst="rect">
            <a:avLst/>
          </a:prstGeom>
          <a:solidFill>
            <a:srgbClr val="E9EBF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Rectangle 23">
            <a:extLst>
              <a:ext uri="{FF2B5EF4-FFF2-40B4-BE49-F238E27FC236}">
                <a16:creationId xmlns:a16="http://schemas.microsoft.com/office/drawing/2014/main" id="{ABE48722-B2FD-455B-9779-9C108A006B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22838" y="4060586"/>
            <a:ext cx="6556375" cy="479425"/>
          </a:xfrm>
          <a:prstGeom prst="rect">
            <a:avLst/>
          </a:prstGeom>
          <a:solidFill>
            <a:srgbClr val="E9EBF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" name="Rectangle 24">
            <a:extLst>
              <a:ext uri="{FF2B5EF4-FFF2-40B4-BE49-F238E27FC236}">
                <a16:creationId xmlns:a16="http://schemas.microsoft.com/office/drawing/2014/main" id="{6333B0CF-1E79-4A1F-83CF-0D94EE8801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2151" y="4540011"/>
            <a:ext cx="1562100" cy="479425"/>
          </a:xfrm>
          <a:prstGeom prst="rect">
            <a:avLst/>
          </a:prstGeom>
          <a:solidFill>
            <a:srgbClr val="CFD5E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Rectangle 25">
            <a:extLst>
              <a:ext uri="{FF2B5EF4-FFF2-40B4-BE49-F238E27FC236}">
                <a16:creationId xmlns:a16="http://schemas.microsoft.com/office/drawing/2014/main" id="{EDFB6C34-E70B-4AD1-BCBC-425E2B23FB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54251" y="4540011"/>
            <a:ext cx="2668588" cy="479425"/>
          </a:xfrm>
          <a:prstGeom prst="rect">
            <a:avLst/>
          </a:prstGeom>
          <a:solidFill>
            <a:srgbClr val="CFD5E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Rectangle 26">
            <a:extLst>
              <a:ext uri="{FF2B5EF4-FFF2-40B4-BE49-F238E27FC236}">
                <a16:creationId xmlns:a16="http://schemas.microsoft.com/office/drawing/2014/main" id="{46F28D2D-371D-44C2-93E6-C1521FA02D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22838" y="4540011"/>
            <a:ext cx="6556375" cy="479425"/>
          </a:xfrm>
          <a:prstGeom prst="rect">
            <a:avLst/>
          </a:prstGeom>
          <a:solidFill>
            <a:srgbClr val="CFD5E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Rectangle 27">
            <a:extLst>
              <a:ext uri="{FF2B5EF4-FFF2-40B4-BE49-F238E27FC236}">
                <a16:creationId xmlns:a16="http://schemas.microsoft.com/office/drawing/2014/main" id="{CEC20D46-69AF-4104-BDA5-44D15A9DD2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2151" y="5019436"/>
            <a:ext cx="1562100" cy="479425"/>
          </a:xfrm>
          <a:prstGeom prst="rect">
            <a:avLst/>
          </a:prstGeom>
          <a:solidFill>
            <a:srgbClr val="E9EBF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Rectangle 28">
            <a:extLst>
              <a:ext uri="{FF2B5EF4-FFF2-40B4-BE49-F238E27FC236}">
                <a16:creationId xmlns:a16="http://schemas.microsoft.com/office/drawing/2014/main" id="{CBF0B644-6079-458C-9DF8-EE57E7573C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54251" y="5019436"/>
            <a:ext cx="2668588" cy="479425"/>
          </a:xfrm>
          <a:prstGeom prst="rect">
            <a:avLst/>
          </a:prstGeom>
          <a:solidFill>
            <a:srgbClr val="E9EBF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Rectangle 29">
            <a:extLst>
              <a:ext uri="{FF2B5EF4-FFF2-40B4-BE49-F238E27FC236}">
                <a16:creationId xmlns:a16="http://schemas.microsoft.com/office/drawing/2014/main" id="{EAC4FDF8-2D7C-4AC1-BF0C-834A92AA92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22838" y="5019436"/>
            <a:ext cx="6556375" cy="479425"/>
          </a:xfrm>
          <a:prstGeom prst="rect">
            <a:avLst/>
          </a:prstGeom>
          <a:solidFill>
            <a:srgbClr val="E9EBF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Rectangle 30">
            <a:extLst>
              <a:ext uri="{FF2B5EF4-FFF2-40B4-BE49-F238E27FC236}">
                <a16:creationId xmlns:a16="http://schemas.microsoft.com/office/drawing/2014/main" id="{C7F0BC49-C865-4C10-A94E-9C3BEF5361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2151" y="5498861"/>
            <a:ext cx="1562100" cy="479425"/>
          </a:xfrm>
          <a:prstGeom prst="rect">
            <a:avLst/>
          </a:prstGeom>
          <a:solidFill>
            <a:srgbClr val="CFD5E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" name="Rectangle 31">
            <a:extLst>
              <a:ext uri="{FF2B5EF4-FFF2-40B4-BE49-F238E27FC236}">
                <a16:creationId xmlns:a16="http://schemas.microsoft.com/office/drawing/2014/main" id="{7E337E9C-D673-4DB4-AADC-BD4535DB75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54251" y="5498861"/>
            <a:ext cx="2668588" cy="479425"/>
          </a:xfrm>
          <a:prstGeom prst="rect">
            <a:avLst/>
          </a:prstGeom>
          <a:solidFill>
            <a:srgbClr val="CFD5E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Rectangle 32">
            <a:extLst>
              <a:ext uri="{FF2B5EF4-FFF2-40B4-BE49-F238E27FC236}">
                <a16:creationId xmlns:a16="http://schemas.microsoft.com/office/drawing/2014/main" id="{2F705ED4-B998-4D04-A2BB-C3EA0A5A59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22838" y="5498861"/>
            <a:ext cx="6556375" cy="479425"/>
          </a:xfrm>
          <a:prstGeom prst="rect">
            <a:avLst/>
          </a:prstGeom>
          <a:solidFill>
            <a:srgbClr val="CFD5E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Line 33">
            <a:extLst>
              <a:ext uri="{FF2B5EF4-FFF2-40B4-BE49-F238E27FC236}">
                <a16:creationId xmlns:a16="http://schemas.microsoft.com/office/drawing/2014/main" id="{62EA50C9-6280-403E-B9B4-B284ED3742CC}"/>
              </a:ext>
            </a:extLst>
          </p:cNvPr>
          <p:cNvSpPr>
            <a:spLocks noChangeShapeType="1"/>
          </p:cNvSpPr>
          <p:nvPr/>
        </p:nvSpPr>
        <p:spPr bwMode="auto">
          <a:xfrm>
            <a:off x="2254251" y="1164986"/>
            <a:ext cx="0" cy="4819650"/>
          </a:xfrm>
          <a:prstGeom prst="line">
            <a:avLst/>
          </a:prstGeom>
          <a:noFill/>
          <a:ln w="11113" cap="flat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Line 34">
            <a:extLst>
              <a:ext uri="{FF2B5EF4-FFF2-40B4-BE49-F238E27FC236}">
                <a16:creationId xmlns:a16="http://schemas.microsoft.com/office/drawing/2014/main" id="{5AB6967A-DCF1-4559-A258-0CFF04FB8802}"/>
              </a:ext>
            </a:extLst>
          </p:cNvPr>
          <p:cNvSpPr>
            <a:spLocks noChangeShapeType="1"/>
          </p:cNvSpPr>
          <p:nvPr/>
        </p:nvSpPr>
        <p:spPr bwMode="auto">
          <a:xfrm>
            <a:off x="4922838" y="1164986"/>
            <a:ext cx="0" cy="4819650"/>
          </a:xfrm>
          <a:prstGeom prst="line">
            <a:avLst/>
          </a:prstGeom>
          <a:noFill/>
          <a:ln w="11113" cap="flat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Line 35">
            <a:extLst>
              <a:ext uri="{FF2B5EF4-FFF2-40B4-BE49-F238E27FC236}">
                <a16:creationId xmlns:a16="http://schemas.microsoft.com/office/drawing/2014/main" id="{29005A23-8D56-4D33-88DB-AEC77923867F}"/>
              </a:ext>
            </a:extLst>
          </p:cNvPr>
          <p:cNvSpPr>
            <a:spLocks noChangeShapeType="1"/>
          </p:cNvSpPr>
          <p:nvPr/>
        </p:nvSpPr>
        <p:spPr bwMode="auto">
          <a:xfrm>
            <a:off x="687388" y="1663461"/>
            <a:ext cx="10798175" cy="0"/>
          </a:xfrm>
          <a:prstGeom prst="line">
            <a:avLst/>
          </a:prstGeom>
          <a:noFill/>
          <a:ln w="36513" cap="flat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" name="Line 36">
            <a:extLst>
              <a:ext uri="{FF2B5EF4-FFF2-40B4-BE49-F238E27FC236}">
                <a16:creationId xmlns:a16="http://schemas.microsoft.com/office/drawing/2014/main" id="{D663190A-7293-4E58-A3CF-B6AD67CE1EA8}"/>
              </a:ext>
            </a:extLst>
          </p:cNvPr>
          <p:cNvSpPr>
            <a:spLocks noChangeShapeType="1"/>
          </p:cNvSpPr>
          <p:nvPr/>
        </p:nvSpPr>
        <p:spPr bwMode="auto">
          <a:xfrm>
            <a:off x="2247901" y="2142886"/>
            <a:ext cx="9237663" cy="0"/>
          </a:xfrm>
          <a:prstGeom prst="line">
            <a:avLst/>
          </a:prstGeom>
          <a:noFill/>
          <a:ln w="11113" cap="flat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" name="Line 37">
            <a:extLst>
              <a:ext uri="{FF2B5EF4-FFF2-40B4-BE49-F238E27FC236}">
                <a16:creationId xmlns:a16="http://schemas.microsoft.com/office/drawing/2014/main" id="{F822CBBF-6C80-457D-9140-63EBB3DAD468}"/>
              </a:ext>
            </a:extLst>
          </p:cNvPr>
          <p:cNvSpPr>
            <a:spLocks noChangeShapeType="1"/>
          </p:cNvSpPr>
          <p:nvPr/>
        </p:nvSpPr>
        <p:spPr bwMode="auto">
          <a:xfrm>
            <a:off x="687388" y="2622311"/>
            <a:ext cx="10798175" cy="0"/>
          </a:xfrm>
          <a:prstGeom prst="line">
            <a:avLst/>
          </a:prstGeom>
          <a:noFill/>
          <a:ln w="11113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" name="Line 38">
            <a:extLst>
              <a:ext uri="{FF2B5EF4-FFF2-40B4-BE49-F238E27FC236}">
                <a16:creationId xmlns:a16="http://schemas.microsoft.com/office/drawing/2014/main" id="{1E552225-C92A-41F3-AB1C-62537436C07F}"/>
              </a:ext>
            </a:extLst>
          </p:cNvPr>
          <p:cNvSpPr>
            <a:spLocks noChangeShapeType="1"/>
          </p:cNvSpPr>
          <p:nvPr/>
        </p:nvSpPr>
        <p:spPr bwMode="auto">
          <a:xfrm>
            <a:off x="2247901" y="3101736"/>
            <a:ext cx="9237663" cy="0"/>
          </a:xfrm>
          <a:prstGeom prst="line">
            <a:avLst/>
          </a:prstGeom>
          <a:noFill/>
          <a:ln w="11113" cap="flat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" name="Line 39">
            <a:extLst>
              <a:ext uri="{FF2B5EF4-FFF2-40B4-BE49-F238E27FC236}">
                <a16:creationId xmlns:a16="http://schemas.microsoft.com/office/drawing/2014/main" id="{740872B5-6827-4007-AF63-1B679CD77DC8}"/>
              </a:ext>
            </a:extLst>
          </p:cNvPr>
          <p:cNvSpPr>
            <a:spLocks noChangeShapeType="1"/>
          </p:cNvSpPr>
          <p:nvPr/>
        </p:nvSpPr>
        <p:spPr bwMode="auto">
          <a:xfrm>
            <a:off x="687388" y="3581161"/>
            <a:ext cx="10798175" cy="0"/>
          </a:xfrm>
          <a:prstGeom prst="line">
            <a:avLst/>
          </a:prstGeom>
          <a:noFill/>
          <a:ln w="11113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" name="Line 40">
            <a:extLst>
              <a:ext uri="{FF2B5EF4-FFF2-40B4-BE49-F238E27FC236}">
                <a16:creationId xmlns:a16="http://schemas.microsoft.com/office/drawing/2014/main" id="{DB939A1B-3162-4856-BF60-0BA7FB39204F}"/>
              </a:ext>
            </a:extLst>
          </p:cNvPr>
          <p:cNvSpPr>
            <a:spLocks noChangeShapeType="1"/>
          </p:cNvSpPr>
          <p:nvPr/>
        </p:nvSpPr>
        <p:spPr bwMode="auto">
          <a:xfrm>
            <a:off x="687388" y="4060586"/>
            <a:ext cx="10798175" cy="0"/>
          </a:xfrm>
          <a:prstGeom prst="line">
            <a:avLst/>
          </a:prstGeom>
          <a:noFill/>
          <a:ln w="11113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" name="Line 41">
            <a:extLst>
              <a:ext uri="{FF2B5EF4-FFF2-40B4-BE49-F238E27FC236}">
                <a16:creationId xmlns:a16="http://schemas.microsoft.com/office/drawing/2014/main" id="{78C1EB90-9948-4B76-9C21-B588F569089E}"/>
              </a:ext>
            </a:extLst>
          </p:cNvPr>
          <p:cNvSpPr>
            <a:spLocks noChangeShapeType="1"/>
          </p:cNvSpPr>
          <p:nvPr/>
        </p:nvSpPr>
        <p:spPr bwMode="auto">
          <a:xfrm>
            <a:off x="687388" y="4540011"/>
            <a:ext cx="10798175" cy="0"/>
          </a:xfrm>
          <a:prstGeom prst="line">
            <a:avLst/>
          </a:prstGeom>
          <a:noFill/>
          <a:ln w="11113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4" name="Line 42">
            <a:extLst>
              <a:ext uri="{FF2B5EF4-FFF2-40B4-BE49-F238E27FC236}">
                <a16:creationId xmlns:a16="http://schemas.microsoft.com/office/drawing/2014/main" id="{61F31DB2-EE5C-472A-8DDE-3FDC2DEBDF75}"/>
              </a:ext>
            </a:extLst>
          </p:cNvPr>
          <p:cNvSpPr>
            <a:spLocks noChangeShapeType="1"/>
          </p:cNvSpPr>
          <p:nvPr/>
        </p:nvSpPr>
        <p:spPr bwMode="auto">
          <a:xfrm>
            <a:off x="687388" y="5019436"/>
            <a:ext cx="10798175" cy="0"/>
          </a:xfrm>
          <a:prstGeom prst="line">
            <a:avLst/>
          </a:prstGeom>
          <a:noFill/>
          <a:ln w="11113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" name="Line 43">
            <a:extLst>
              <a:ext uri="{FF2B5EF4-FFF2-40B4-BE49-F238E27FC236}">
                <a16:creationId xmlns:a16="http://schemas.microsoft.com/office/drawing/2014/main" id="{655B0B12-C81F-4F38-8360-B3EA33BE0E6A}"/>
              </a:ext>
            </a:extLst>
          </p:cNvPr>
          <p:cNvSpPr>
            <a:spLocks noChangeShapeType="1"/>
          </p:cNvSpPr>
          <p:nvPr/>
        </p:nvSpPr>
        <p:spPr bwMode="auto">
          <a:xfrm>
            <a:off x="687388" y="5498861"/>
            <a:ext cx="10798175" cy="0"/>
          </a:xfrm>
          <a:prstGeom prst="line">
            <a:avLst/>
          </a:prstGeom>
          <a:noFill/>
          <a:ln w="11113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6" name="Line 44">
            <a:extLst>
              <a:ext uri="{FF2B5EF4-FFF2-40B4-BE49-F238E27FC236}">
                <a16:creationId xmlns:a16="http://schemas.microsoft.com/office/drawing/2014/main" id="{E7536AEE-F843-47EA-82EB-DD6FF1B5C2B5}"/>
              </a:ext>
            </a:extLst>
          </p:cNvPr>
          <p:cNvSpPr>
            <a:spLocks noChangeShapeType="1"/>
          </p:cNvSpPr>
          <p:nvPr/>
        </p:nvSpPr>
        <p:spPr bwMode="auto">
          <a:xfrm>
            <a:off x="692151" y="1164986"/>
            <a:ext cx="0" cy="4819650"/>
          </a:xfrm>
          <a:prstGeom prst="line">
            <a:avLst/>
          </a:prstGeom>
          <a:noFill/>
          <a:ln w="11113" cap="flat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7" name="Line 45">
            <a:extLst>
              <a:ext uri="{FF2B5EF4-FFF2-40B4-BE49-F238E27FC236}">
                <a16:creationId xmlns:a16="http://schemas.microsoft.com/office/drawing/2014/main" id="{9AB42383-4F10-484C-A025-4A68B37A283F}"/>
              </a:ext>
            </a:extLst>
          </p:cNvPr>
          <p:cNvSpPr>
            <a:spLocks noChangeShapeType="1"/>
          </p:cNvSpPr>
          <p:nvPr/>
        </p:nvSpPr>
        <p:spPr bwMode="auto">
          <a:xfrm>
            <a:off x="11501438" y="1204673"/>
            <a:ext cx="0" cy="4819650"/>
          </a:xfrm>
          <a:prstGeom prst="line">
            <a:avLst/>
          </a:prstGeom>
          <a:noFill/>
          <a:ln w="11113" cap="flat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" name="Line 46">
            <a:extLst>
              <a:ext uri="{FF2B5EF4-FFF2-40B4-BE49-F238E27FC236}">
                <a16:creationId xmlns:a16="http://schemas.microsoft.com/office/drawing/2014/main" id="{EF3345BE-DD67-4DC6-934E-A7E9DF8E88C0}"/>
              </a:ext>
            </a:extLst>
          </p:cNvPr>
          <p:cNvSpPr>
            <a:spLocks noChangeShapeType="1"/>
          </p:cNvSpPr>
          <p:nvPr/>
        </p:nvSpPr>
        <p:spPr bwMode="auto">
          <a:xfrm>
            <a:off x="687388" y="1171336"/>
            <a:ext cx="10798175" cy="0"/>
          </a:xfrm>
          <a:prstGeom prst="line">
            <a:avLst/>
          </a:prstGeom>
          <a:noFill/>
          <a:ln w="11113" cap="flat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Line 47">
            <a:extLst>
              <a:ext uri="{FF2B5EF4-FFF2-40B4-BE49-F238E27FC236}">
                <a16:creationId xmlns:a16="http://schemas.microsoft.com/office/drawing/2014/main" id="{B3B565BD-7E68-41A1-A19E-E95F04EC04C5}"/>
              </a:ext>
            </a:extLst>
          </p:cNvPr>
          <p:cNvSpPr>
            <a:spLocks noChangeShapeType="1"/>
          </p:cNvSpPr>
          <p:nvPr/>
        </p:nvSpPr>
        <p:spPr bwMode="auto">
          <a:xfrm>
            <a:off x="687388" y="5978286"/>
            <a:ext cx="10798175" cy="0"/>
          </a:xfrm>
          <a:prstGeom prst="line">
            <a:avLst/>
          </a:prstGeom>
          <a:noFill/>
          <a:ln w="11113" cap="flat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Rectangle 48">
            <a:extLst>
              <a:ext uri="{FF2B5EF4-FFF2-40B4-BE49-F238E27FC236}">
                <a16:creationId xmlns:a16="http://schemas.microsoft.com/office/drawing/2014/main" id="{57AB149B-9A44-49F6-A9EF-6BE10B3EC1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38251" y="1211023"/>
            <a:ext cx="606425" cy="357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9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Type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1" name="Rectangle 49">
            <a:extLst>
              <a:ext uri="{FF2B5EF4-FFF2-40B4-BE49-F238E27FC236}">
                <a16:creationId xmlns:a16="http://schemas.microsoft.com/office/drawing/2014/main" id="{E87E24EE-EAFA-4B74-B72D-29D6C8ABDA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90888" y="1211023"/>
            <a:ext cx="722313" cy="357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9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Name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2" name="Rectangle 50">
            <a:extLst>
              <a:ext uri="{FF2B5EF4-FFF2-40B4-BE49-F238E27FC236}">
                <a16:creationId xmlns:a16="http://schemas.microsoft.com/office/drawing/2014/main" id="{87D25CC5-4948-4A8F-9E50-03A34BFD45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7938" y="1211023"/>
            <a:ext cx="1268413" cy="357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9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Description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3" name="Rectangle 51">
            <a:extLst>
              <a:ext uri="{FF2B5EF4-FFF2-40B4-BE49-F238E27FC236}">
                <a16:creationId xmlns:a16="http://schemas.microsoft.com/office/drawing/2014/main" id="{0ADF2E30-0F99-49F0-BA84-1A9022E3EE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2638" y="1993661"/>
            <a:ext cx="1169988" cy="357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9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createBIM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4" name="Rectangle 52">
            <a:extLst>
              <a:ext uri="{FF2B5EF4-FFF2-40B4-BE49-F238E27FC236}">
                <a16:creationId xmlns:a16="http://schemas.microsoft.com/office/drawing/2014/main" id="{5367ABF5-53B7-403B-81BD-23486508BD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66988" y="1753948"/>
            <a:ext cx="2187575" cy="357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GenericBimDatabase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5" name="Rectangle 53">
            <a:extLst>
              <a:ext uri="{FF2B5EF4-FFF2-40B4-BE49-F238E27FC236}">
                <a16:creationId xmlns:a16="http://schemas.microsoft.com/office/drawing/2014/main" id="{F3A54B68-590C-4963-8D16-B0708199AB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1738" y="1699973"/>
            <a:ext cx="4972050" cy="35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Creates a simple BIM from a building flat file (csv)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6" name="Rectangle 54">
            <a:extLst>
              <a:ext uri="{FF2B5EF4-FFF2-40B4-BE49-F238E27FC236}">
                <a16:creationId xmlns:a16="http://schemas.microsoft.com/office/drawing/2014/main" id="{266180A5-186F-4C71-94AD-721233C8A7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55888" y="2233373"/>
            <a:ext cx="2009775" cy="357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UrbanSimDatabase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7" name="Rectangle 55">
            <a:extLst>
              <a:ext uri="{FF2B5EF4-FFF2-40B4-BE49-F238E27FC236}">
                <a16:creationId xmlns:a16="http://schemas.microsoft.com/office/drawing/2014/main" id="{BC07305D-95FF-4813-98D7-ECF92BF916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1738" y="2179398"/>
            <a:ext cx="2776538" cy="35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Creates a simple BIM from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8" name="Rectangle 56">
            <a:extLst>
              <a:ext uri="{FF2B5EF4-FFF2-40B4-BE49-F238E27FC236}">
                <a16:creationId xmlns:a16="http://schemas.microsoft.com/office/drawing/2014/main" id="{A510CEEF-4352-4A38-BD8D-7E4CE5AA2A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18413" y="2179398"/>
            <a:ext cx="1089025" cy="35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UrbanSim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9" name="Rectangle 57">
            <a:extLst>
              <a:ext uri="{FF2B5EF4-FFF2-40B4-BE49-F238E27FC236}">
                <a16:creationId xmlns:a16="http://schemas.microsoft.com/office/drawing/2014/main" id="{CCFB7A06-541A-4CB2-9947-1B7750EB51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36001" y="2179398"/>
            <a:ext cx="1973263" cy="35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simulation outputs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0" name="Rectangle 58">
            <a:extLst>
              <a:ext uri="{FF2B5EF4-FFF2-40B4-BE49-F238E27FC236}">
                <a16:creationId xmlns:a16="http://schemas.microsoft.com/office/drawing/2014/main" id="{62681B59-CEEF-4F8D-89F6-C0ABE6AE4B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2638" y="2952511"/>
            <a:ext cx="1411288" cy="35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9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createEVENT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1" name="Rectangle 59">
            <a:extLst>
              <a:ext uri="{FF2B5EF4-FFF2-40B4-BE49-F238E27FC236}">
                <a16:creationId xmlns:a16="http://schemas.microsoft.com/office/drawing/2014/main" id="{F5DFC488-C534-43AC-BF5C-1EF985FC7B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83637" y="2726797"/>
            <a:ext cx="1001877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ASCE</a:t>
            </a:r>
            <a:r>
              <a:rPr kumimoji="0" lang="en-US" altLang="en-US" sz="1900" b="0" i="0" u="none" strike="noStrike" cap="none" normalizeH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kumimoji="0" lang="en-US" altLang="en-US" sz="1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7-10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2" name="Rectangle 60">
            <a:extLst>
              <a:ext uri="{FF2B5EF4-FFF2-40B4-BE49-F238E27FC236}">
                <a16:creationId xmlns:a16="http://schemas.microsoft.com/office/drawing/2014/main" id="{4F80C607-1D58-4216-AECE-1DB1DB49F7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39486" y="2704862"/>
            <a:ext cx="4944302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Generate wind loading using ASCE7-10 procedure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4" name="Rectangle 62">
            <a:extLst>
              <a:ext uri="{FF2B5EF4-FFF2-40B4-BE49-F238E27FC236}">
                <a16:creationId xmlns:a16="http://schemas.microsoft.com/office/drawing/2014/main" id="{B676E6D5-302C-41FA-9E2D-89FED6D479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9863" y="3192223"/>
            <a:ext cx="182085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Stochastic</a:t>
            </a:r>
            <a:r>
              <a:rPr kumimoji="0" lang="en-US" altLang="en-US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Wind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7" name="Rectangle 65">
            <a:extLst>
              <a:ext uri="{FF2B5EF4-FFF2-40B4-BE49-F238E27FC236}">
                <a16:creationId xmlns:a16="http://schemas.microsoft.com/office/drawing/2014/main" id="{DB1CFF98-00C5-4D88-BD26-5F6ADA11F2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1738" y="3184286"/>
            <a:ext cx="5441361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Generate wind loading using stochastic process models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8" name="Rectangle 66">
            <a:extLst>
              <a:ext uri="{FF2B5EF4-FFF2-40B4-BE49-F238E27FC236}">
                <a16:creationId xmlns:a16="http://schemas.microsoft.com/office/drawing/2014/main" id="{12BBF5B0-9220-42D6-8DE1-1B2CE1D40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2638" y="3671648"/>
            <a:ext cx="1231900" cy="35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9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createSAM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9" name="Rectangle 67">
            <a:extLst>
              <a:ext uri="{FF2B5EF4-FFF2-40B4-BE49-F238E27FC236}">
                <a16:creationId xmlns:a16="http://schemas.microsoft.com/office/drawing/2014/main" id="{C7A4D5F0-172D-477A-BEB5-E1F17753BF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03563" y="3671648"/>
            <a:ext cx="1123950" cy="35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MDOF_LU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0" name="Rectangle 68">
            <a:extLst>
              <a:ext uri="{FF2B5EF4-FFF2-40B4-BE49-F238E27FC236}">
                <a16:creationId xmlns:a16="http://schemas.microsoft.com/office/drawing/2014/main" id="{A94D8844-EEAD-4A2C-9130-B6A2B75F4F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1738" y="3617673"/>
            <a:ext cx="3830638" cy="35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Creates a MDOF shear building model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1" name="Rectangle 69">
            <a:extLst>
              <a:ext uri="{FF2B5EF4-FFF2-40B4-BE49-F238E27FC236}">
                <a16:creationId xmlns:a16="http://schemas.microsoft.com/office/drawing/2014/main" id="{6F7F45E8-7829-4AF7-B5D3-47D47E8F6A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2638" y="4151073"/>
            <a:ext cx="1150938" cy="35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9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createEDP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2" name="Rectangle 70">
            <a:extLst>
              <a:ext uri="{FF2B5EF4-FFF2-40B4-BE49-F238E27FC236}">
                <a16:creationId xmlns:a16="http://schemas.microsoft.com/office/drawing/2014/main" id="{AFAD5984-6AB8-4791-A29D-9502549398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84441" y="4155085"/>
            <a:ext cx="1816331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StandardWindEDP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3" name="Rectangle 71">
            <a:extLst>
              <a:ext uri="{FF2B5EF4-FFF2-40B4-BE49-F238E27FC236}">
                <a16:creationId xmlns:a16="http://schemas.microsoft.com/office/drawing/2014/main" id="{CCF7BEEA-E58E-405B-8416-9302C3E579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1738" y="4097098"/>
            <a:ext cx="6489725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Defines the standard EDPs used for a wind event (e.g. pressure)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4" name="Rectangle 72">
            <a:extLst>
              <a:ext uri="{FF2B5EF4-FFF2-40B4-BE49-F238E27FC236}">
                <a16:creationId xmlns:a16="http://schemas.microsoft.com/office/drawing/2014/main" id="{1C0D3A3E-A873-4EFF-9760-9FBD2365BE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2638" y="4630498"/>
            <a:ext cx="1339850" cy="35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9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performSIM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5" name="Rectangle 73">
            <a:extLst>
              <a:ext uri="{FF2B5EF4-FFF2-40B4-BE49-F238E27FC236}">
                <a16:creationId xmlns:a16="http://schemas.microsoft.com/office/drawing/2014/main" id="{3A2AD41C-9CFE-44A5-B2E1-67039C507E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93976" y="4630498"/>
            <a:ext cx="2151063" cy="35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OpenSeesSimulation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6" name="Rectangle 74">
            <a:extLst>
              <a:ext uri="{FF2B5EF4-FFF2-40B4-BE49-F238E27FC236}">
                <a16:creationId xmlns:a16="http://schemas.microsoft.com/office/drawing/2014/main" id="{A2DEF42B-78B0-4046-A15D-3FC44F1572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1738" y="4576523"/>
            <a:ext cx="284797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Performs simulation using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7" name="Rectangle 75">
            <a:extLst>
              <a:ext uri="{FF2B5EF4-FFF2-40B4-BE49-F238E27FC236}">
                <a16:creationId xmlns:a16="http://schemas.microsoft.com/office/drawing/2014/main" id="{8EF651D0-A17A-4E07-B2F1-5BEF621FBF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83488" y="4576523"/>
            <a:ext cx="11430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OpenSees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8" name="Rectangle 76">
            <a:extLst>
              <a:ext uri="{FF2B5EF4-FFF2-40B4-BE49-F238E27FC236}">
                <a16:creationId xmlns:a16="http://schemas.microsoft.com/office/drawing/2014/main" id="{45D6C16B-3258-4D59-BE72-0052AC98AC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01076" y="4576523"/>
            <a:ext cx="2535238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and calculates the EDPs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9" name="Rectangle 77">
            <a:extLst>
              <a:ext uri="{FF2B5EF4-FFF2-40B4-BE49-F238E27FC236}">
                <a16:creationId xmlns:a16="http://schemas.microsoft.com/office/drawing/2014/main" id="{EC4A13EA-5961-43F8-9AB5-5A8B5A09C9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2638" y="5109923"/>
            <a:ext cx="1249363" cy="35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9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createLOSS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0" name="Rectangle 78">
            <a:extLst>
              <a:ext uri="{FF2B5EF4-FFF2-40B4-BE49-F238E27FC236}">
                <a16:creationId xmlns:a16="http://schemas.microsoft.com/office/drawing/2014/main" id="{241729DB-457D-4E20-97AC-FD6A27D92C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41638" y="5109923"/>
            <a:ext cx="1587358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PELICUN(</a:t>
            </a:r>
            <a:r>
              <a:rPr kumimoji="0" lang="en-US" altLang="en-US" sz="1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Hazus</a:t>
            </a:r>
            <a:r>
              <a:rPr kumimoji="0" lang="en-US" altLang="en-US" sz="1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)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1" name="Rectangle 79">
            <a:extLst>
              <a:ext uri="{FF2B5EF4-FFF2-40B4-BE49-F238E27FC236}">
                <a16:creationId xmlns:a16="http://schemas.microsoft.com/office/drawing/2014/main" id="{2117D117-D02B-4E2E-BCAF-3B904CB62E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1738" y="5055948"/>
            <a:ext cx="6319615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Calculates damage and loss estimates using </a:t>
            </a:r>
            <a:r>
              <a:rPr kumimoji="0" lang="en-US" altLang="en-US" sz="1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Hazus</a:t>
            </a:r>
            <a:r>
              <a:rPr kumimoji="0" lang="en-US" altLang="en-US" sz="1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methodology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4" name="Rectangle 82">
            <a:extLst>
              <a:ext uri="{FF2B5EF4-FFF2-40B4-BE49-F238E27FC236}">
                <a16:creationId xmlns:a16="http://schemas.microsoft.com/office/drawing/2014/main" id="{53BA794E-980C-4F2A-B0EE-F95A50E0F2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2638" y="5589348"/>
            <a:ext cx="1268413" cy="35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9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performUQ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5" name="Rectangle 83">
            <a:extLst>
              <a:ext uri="{FF2B5EF4-FFF2-40B4-BE49-F238E27FC236}">
                <a16:creationId xmlns:a16="http://schemas.microsoft.com/office/drawing/2014/main" id="{268AD49E-9B0A-4C98-8225-97E3F0C285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32126" y="5589348"/>
            <a:ext cx="1257300" cy="35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DakotaFEM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6" name="Rectangle 84">
            <a:extLst>
              <a:ext uri="{FF2B5EF4-FFF2-40B4-BE49-F238E27FC236}">
                <a16:creationId xmlns:a16="http://schemas.microsoft.com/office/drawing/2014/main" id="{C88AE57E-9489-4908-A14E-519F1FAACA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1738" y="5538548"/>
            <a:ext cx="5491163" cy="357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Propagates uncertainty in all applications using Dakota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49EF259-1419-41A8-ADC6-7CAFF3A40F7C}"/>
              </a:ext>
            </a:extLst>
          </p:cNvPr>
          <p:cNvSpPr/>
          <p:nvPr/>
        </p:nvSpPr>
        <p:spPr>
          <a:xfrm>
            <a:off x="687388" y="5498860"/>
            <a:ext cx="10810875" cy="49212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622786"/>
      </p:ext>
    </p:extLst>
  </p:cSld>
  <p:clrMapOvr>
    <a:masterClrMapping/>
  </p:clrMapOvr>
</p:sld>
</file>

<file path=ppt/theme/theme1.xml><?xml version="1.0" encoding="utf-8"?>
<a:theme xmlns:a="http://schemas.openxmlformats.org/drawingml/2006/main" name="SimCente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4934</TotalTime>
  <Words>1414</Words>
  <Application>Microsoft Office PowerPoint</Application>
  <PresentationFormat>Widescreen</PresentationFormat>
  <Paragraphs>319</Paragraphs>
  <Slides>25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6" baseType="lpstr">
      <vt:lpstr>Arial</vt:lpstr>
      <vt:lpstr>Calibri</vt:lpstr>
      <vt:lpstr>Calibri Light</vt:lpstr>
      <vt:lpstr>Courier New</vt:lpstr>
      <vt:lpstr>Source Sans Pro</vt:lpstr>
      <vt:lpstr>Times</vt:lpstr>
      <vt:lpstr>Times New Roman</vt:lpstr>
      <vt:lpstr>Trebuchet MS</vt:lpstr>
      <vt:lpstr>Verdana</vt:lpstr>
      <vt:lpstr>Wingdings</vt:lpstr>
      <vt:lpstr>SimCenter</vt:lpstr>
      <vt:lpstr>rWHALE: Regional Workflow for Hazards and Loss Estimation</vt:lpstr>
      <vt:lpstr>Outline</vt:lpstr>
      <vt:lpstr>NHERI SimCenter </vt:lpstr>
      <vt:lpstr>Framework for Building Workflow Applications</vt:lpstr>
      <vt:lpstr>Computations Workflow</vt:lpstr>
      <vt:lpstr>Workflow Overview</vt:lpstr>
      <vt:lpstr>Forward Uncertainty Propagation</vt:lpstr>
      <vt:lpstr>Registered Applications For Regional Earthquake Simulations</vt:lpstr>
      <vt:lpstr>Registered Applications For Regional Wind Simulations</vt:lpstr>
      <vt:lpstr>Regional Simulation Tools</vt:lpstr>
      <vt:lpstr>Regional Simulation Tools</vt:lpstr>
      <vt:lpstr>Regional Simulation Tools</vt:lpstr>
      <vt:lpstr>Regional Simulation Tools</vt:lpstr>
      <vt:lpstr>Regional Simulation Configuration</vt:lpstr>
      <vt:lpstr>Regional Testbeds Using rWHALE</vt:lpstr>
      <vt:lpstr>Example Simulation: Earthquake in San Francisco Bay Area</vt:lpstr>
      <vt:lpstr>Visualization</vt:lpstr>
      <vt:lpstr>Parcel Level Results</vt:lpstr>
      <vt:lpstr>Comparison To HayWired Scenario</vt:lpstr>
      <vt:lpstr>Anchorage Earthquake Testbed</vt:lpstr>
      <vt:lpstr>Demos</vt:lpstr>
      <vt:lpstr>Questions &amp; Discussion</vt:lpstr>
      <vt:lpstr>Extra Slides</vt:lpstr>
      <vt:lpstr>Research and Educational Tools</vt:lpstr>
      <vt:lpstr>ECO Activities</vt:lpstr>
    </vt:vector>
  </TitlesOfParts>
  <Company>BME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PowerPoint-bemutató</dc:title>
  <dc:creator>Adam Zsarnoczay</dc:creator>
  <cp:lastModifiedBy>Wael Elhaddad</cp:lastModifiedBy>
  <cp:revision>260</cp:revision>
  <cp:lastPrinted>2018-11-29T21:01:17Z</cp:lastPrinted>
  <dcterms:created xsi:type="dcterms:W3CDTF">2018-10-25T21:06:49Z</dcterms:created>
  <dcterms:modified xsi:type="dcterms:W3CDTF">2019-07-26T16:21:33Z</dcterms:modified>
</cp:coreProperties>
</file>